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sldIdLst>
    <p:sldId id="256" r:id="rId2"/>
    <p:sldId id="307" r:id="rId3"/>
    <p:sldId id="316" r:id="rId4"/>
    <p:sldId id="319" r:id="rId5"/>
    <p:sldId id="324" r:id="rId6"/>
    <p:sldId id="344" r:id="rId7"/>
    <p:sldId id="317" r:id="rId8"/>
    <p:sldId id="318" r:id="rId9"/>
    <p:sldId id="347" r:id="rId10"/>
    <p:sldId id="348" r:id="rId11"/>
    <p:sldId id="321" r:id="rId12"/>
    <p:sldId id="320" r:id="rId13"/>
    <p:sldId id="315"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257" r:id="rId29"/>
    <p:sldId id="313" r:id="rId30"/>
    <p:sldId id="346" r:id="rId31"/>
    <p:sldId id="314" r:id="rId32"/>
    <p:sldId id="327" r:id="rId33"/>
    <p:sldId id="258" r:id="rId34"/>
    <p:sldId id="322" r:id="rId35"/>
    <p:sldId id="306" r:id="rId36"/>
    <p:sldId id="325" r:id="rId37"/>
    <p:sldId id="323" r:id="rId38"/>
    <p:sldId id="309" r:id="rId39"/>
    <p:sldId id="311" r:id="rId40"/>
    <p:sldId id="312" r:id="rId41"/>
    <p:sldId id="328" r:id="rId42"/>
    <p:sldId id="326" r:id="rId43"/>
    <p:sldId id="277" r:id="rId44"/>
    <p:sldId id="261" r:id="rId45"/>
    <p:sldId id="329" r:id="rId46"/>
    <p:sldId id="341" r:id="rId47"/>
    <p:sldId id="342" r:id="rId48"/>
    <p:sldId id="265" r:id="rId49"/>
    <p:sldId id="280" r:id="rId50"/>
    <p:sldId id="269" r:id="rId51"/>
    <p:sldId id="287" r:id="rId52"/>
    <p:sldId id="286" r:id="rId53"/>
    <p:sldId id="288" r:id="rId54"/>
    <p:sldId id="263" r:id="rId55"/>
    <p:sldId id="284" r:id="rId56"/>
    <p:sldId id="289" r:id="rId57"/>
    <p:sldId id="292" r:id="rId58"/>
    <p:sldId id="29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notesViewPr>
    <p:cSldViewPr snapToGrid="0">
      <p:cViewPr varScale="1">
        <p:scale>
          <a:sx n="44" d="100"/>
          <a:sy n="44" d="100"/>
        </p:scale>
        <p:origin x="2220"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E8E19-2046-4E21-9015-78AB86DD07B0}" type="datetimeFigureOut">
              <a:rPr lang="en-US" smtClean="0"/>
              <a:t>7/17/2018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4654F-8C0E-45D2-A402-88171744ED4F}" type="slidenum">
              <a:rPr lang="en-US" smtClean="0"/>
              <a:t>‹#›</a:t>
            </a:fld>
            <a:endParaRPr lang="en-US" dirty="0"/>
          </a:p>
        </p:txBody>
      </p:sp>
    </p:spTree>
    <p:extLst>
      <p:ext uri="{BB962C8B-B14F-4D97-AF65-F5344CB8AC3E}">
        <p14:creationId xmlns:p14="http://schemas.microsoft.com/office/powerpoint/2010/main" val="261280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28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33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44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48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50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54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807028" y="374899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4AC726-4022-47F5-8370-D325A5167A1D}" type="datetime3">
              <a:rPr lang="en-US" smtClean="0"/>
              <a:t>17 July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C4BC85-19BD-4602-BA5F-9016E5076196}" type="datetime3">
              <a:rPr lang="en-US" smtClean="0"/>
              <a:t>17 July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0F1B95-E86A-4FC5-BBA5-8D47F30CA975}" type="datetime3">
              <a:rPr lang="en-US" smtClean="0"/>
              <a:t>17 July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685" y="97971"/>
            <a:ext cx="9056916" cy="914401"/>
          </a:xfrm>
        </p:spPr>
        <p:txBody>
          <a:bodyPr/>
          <a:lstStyle/>
          <a:p>
            <a:r>
              <a:rPr lang="en-US" smtClean="0"/>
              <a:t>Click to edit Master title style</a:t>
            </a:r>
            <a:endParaRPr lang="en-US"/>
          </a:p>
        </p:txBody>
      </p:sp>
      <p:sp>
        <p:nvSpPr>
          <p:cNvPr id="3" name="Content Placeholder 2"/>
          <p:cNvSpPr>
            <a:spLocks noGrp="1"/>
          </p:cNvSpPr>
          <p:nvPr>
            <p:ph idx="1"/>
          </p:nvPr>
        </p:nvSpPr>
        <p:spPr>
          <a:xfrm>
            <a:off x="1458685" y="1224643"/>
            <a:ext cx="10515600" cy="49745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458684" y="6356350"/>
            <a:ext cx="2122715" cy="365125"/>
          </a:xfrm>
        </p:spPr>
        <p:txBody>
          <a:bodyPr/>
          <a:lstStyle/>
          <a:p>
            <a:fld id="{737F225A-936A-4AD2-840D-32D45E053E8F}" type="datetime3">
              <a:rPr lang="en-US" smtClean="0"/>
              <a:t>17 July 2018</a:t>
            </a:fld>
            <a:endParaRPr lang="en-US" dirty="0"/>
          </a:p>
        </p:txBody>
      </p:sp>
      <p:sp>
        <p:nvSpPr>
          <p:cNvPr id="5" name="Footer Placeholder 4"/>
          <p:cNvSpPr>
            <a:spLocks noGrp="1"/>
          </p:cNvSpPr>
          <p:nvPr>
            <p:ph type="ftr" sz="quarter" idx="11"/>
          </p:nvPr>
        </p:nvSpPr>
        <p:spPr>
          <a:xfrm>
            <a:off x="4038599" y="6356350"/>
            <a:ext cx="6477001" cy="365125"/>
          </a:xfrm>
        </p:spPr>
        <p:txBody>
          <a:bodyPr/>
          <a:lstStyle/>
          <a:p>
            <a:endParaRPr lang="en-US" dirty="0"/>
          </a:p>
        </p:txBody>
      </p:sp>
      <p:sp>
        <p:nvSpPr>
          <p:cNvPr id="6" name="Slide Number Placeholder 5"/>
          <p:cNvSpPr>
            <a:spLocks noGrp="1"/>
          </p:cNvSpPr>
          <p:nvPr>
            <p:ph type="sldNum" sz="quarter" idx="12"/>
          </p:nvPr>
        </p:nvSpPr>
        <p:spPr>
          <a:xfrm>
            <a:off x="10842172" y="6340021"/>
            <a:ext cx="1001486" cy="381454"/>
          </a:xfrm>
        </p:spPr>
        <p:txBody>
          <a:bodyPr/>
          <a:lstStyle/>
          <a:p>
            <a:fld id="{1EEAAE30-8247-4A49-8D1E-F8DA02D3017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631D71-A7A9-4FDD-A9B4-73C7C9C73170}" type="datetime3">
              <a:rPr lang="en-US" smtClean="0"/>
              <a:t>17 July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F0BBBC-919A-4337-938C-073C3659C4B9}" type="datetime3">
              <a:rPr lang="en-US" smtClean="0"/>
              <a:t>17 July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493548-ADEC-4830-82FC-25C53916A55A}" type="datetime3">
              <a:rPr lang="en-US" smtClean="0"/>
              <a:t>17 July 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3AE5C0-595D-450F-A3EA-E74A5B35A920}" type="datetime3">
              <a:rPr lang="en-US" smtClean="0"/>
              <a:t>17 July 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B56DDE-0490-4723-8964-7574B548C2E6}" type="datetime3">
              <a:rPr lang="en-US" smtClean="0"/>
              <a:t>17 July 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8BD098-97EB-45FE-8124-CE3FA0B4574B}" type="datetime3">
              <a:rPr lang="en-US" smtClean="0"/>
              <a:t>17 July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C0A695-FD28-40B1-8F0C-8305091AABF8}" type="datetime3">
              <a:rPr lang="en-US" smtClean="0"/>
              <a:t>17 July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61B53-8BE0-42B7-8A9A-4E46CA2877F0}" type="datetime3">
              <a:rPr lang="en-US" smtClean="0"/>
              <a:t>17 July 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EAAE30-8247-4A49-8D1E-F8DA02D3017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genesdev.cshlp.org/content/25/6/534.full.pdf+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569038" cy="2387600"/>
          </a:xfrm>
        </p:spPr>
        <p:txBody>
          <a:bodyPr>
            <a:normAutofit fontScale="90000"/>
          </a:bodyPr>
          <a:lstStyle/>
          <a:p>
            <a:r>
              <a:rPr lang="en-US" sz="8900" b="1" dirty="0" smtClean="0">
                <a:solidFill>
                  <a:srgbClr val="002060"/>
                </a:solidFill>
                <a:latin typeface="Baskerville Old Face" panose="02020602080505020303" pitchFamily="18" charset="0"/>
                <a:cs typeface="Aparajita" panose="020B0604020202020204" pitchFamily="34" charset="0"/>
              </a:rPr>
              <a:t>Big Data Frameworks</a:t>
            </a:r>
            <a:r>
              <a:rPr lang="en-US" sz="8900" b="1" dirty="0" smtClean="0">
                <a:solidFill>
                  <a:srgbClr val="002060"/>
                </a:solidFill>
                <a:latin typeface="Baskerville Old Face" panose="02020602080505020303" pitchFamily="18" charset="0"/>
              </a:rPr>
              <a:t/>
            </a:r>
            <a:br>
              <a:rPr lang="en-US" sz="8900" b="1" dirty="0" smtClean="0">
                <a:solidFill>
                  <a:srgbClr val="002060"/>
                </a:solidFill>
                <a:latin typeface="Baskerville Old Face" panose="02020602080505020303" pitchFamily="18" charset="0"/>
              </a:rPr>
            </a:br>
            <a:endParaRPr lang="en-US" sz="6700" dirty="0">
              <a:solidFill>
                <a:srgbClr val="00B050"/>
              </a:solidFill>
              <a:latin typeface="Book Antiqua" panose="02040602050305030304" pitchFamily="18" charset="0"/>
              <a:cs typeface="Arial" panose="02080604020202020204" charset="0"/>
            </a:endParaRPr>
          </a:p>
        </p:txBody>
      </p:sp>
      <p:sp>
        <p:nvSpPr>
          <p:cNvPr id="3" name="Subtitle 2"/>
          <p:cNvSpPr>
            <a:spLocks noGrp="1"/>
          </p:cNvSpPr>
          <p:nvPr>
            <p:ph type="subTitle" idx="1"/>
          </p:nvPr>
        </p:nvSpPr>
        <p:spPr>
          <a:xfrm>
            <a:off x="1413165" y="4763148"/>
            <a:ext cx="10507286" cy="1655762"/>
          </a:xfrm>
        </p:spPr>
        <p:txBody>
          <a:bodyPr>
            <a:normAutofit/>
          </a:bodyPr>
          <a:lstStyle/>
          <a:p>
            <a:r>
              <a:rPr lang="en-US" sz="3200" b="1" dirty="0" smtClean="0">
                <a:solidFill>
                  <a:srgbClr val="7030A0"/>
                </a:solidFill>
              </a:rPr>
              <a:t>Ramesh </a:t>
            </a:r>
            <a:r>
              <a:rPr lang="en-US" sz="3200" b="1" dirty="0" err="1" smtClean="0">
                <a:solidFill>
                  <a:srgbClr val="7030A0"/>
                </a:solidFill>
              </a:rPr>
              <a:t>Ragala</a:t>
            </a:r>
            <a:endParaRPr lang="en-US" sz="3200" b="1" dirty="0" smtClean="0">
              <a:solidFill>
                <a:srgbClr val="7030A0"/>
              </a:solidFill>
            </a:endParaRPr>
          </a:p>
          <a:p>
            <a:r>
              <a:rPr lang="en-US" sz="3200" b="1" dirty="0" smtClean="0">
                <a:solidFill>
                  <a:srgbClr val="7030A0"/>
                </a:solidFill>
              </a:rPr>
              <a:t>VIT Chennai</a:t>
            </a:r>
            <a:endParaRPr lang="en-US" sz="3200" b="1"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smtClean="0"/>
              <a:t>What’s Driving </a:t>
            </a:r>
            <a:r>
              <a:rPr lang="en-US" smtClean="0"/>
              <a:t>Data Deluge?</a:t>
            </a: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10</a:t>
            </a:fld>
            <a:endParaRPr lang="en-US" dirty="0"/>
          </a:p>
        </p:txBody>
      </p:sp>
      <p:pic>
        <p:nvPicPr>
          <p:cNvPr id="2050" name="Picture 2" descr="C:\Users\admin\Pictures\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112" y="1700011"/>
            <a:ext cx="8025595" cy="458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060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11</a:t>
            </a:fld>
            <a:endParaRPr lang="en-US" dirty="0"/>
          </a:p>
        </p:txBody>
      </p:sp>
      <p:pic>
        <p:nvPicPr>
          <p:cNvPr id="6146" name="Picture 2" descr="Image result for data available from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676" y="1210614"/>
            <a:ext cx="10406130" cy="49031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12</a:t>
            </a:fld>
            <a:endParaRPr lang="en-US" dirty="0"/>
          </a:p>
        </p:txBody>
      </p:sp>
      <p:pic>
        <p:nvPicPr>
          <p:cNvPr id="5122" name="Picture 2" descr="http://cerasis.com/wp-content/uploads/2015/07/iot-supply-ch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130" y="1196125"/>
            <a:ext cx="10508132" cy="54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Continue…</a:t>
            </a:r>
            <a:endParaRPr lang="en-US" dirty="0"/>
          </a:p>
        </p:txBody>
      </p:sp>
      <p:sp>
        <p:nvSpPr>
          <p:cNvPr id="3" name="Content Placeholder 2"/>
          <p:cNvSpPr>
            <a:spLocks noGrp="1"/>
          </p:cNvSpPr>
          <p:nvPr>
            <p:ph idx="1"/>
          </p:nvPr>
        </p:nvSpPr>
        <p:spPr/>
        <p:txBody>
          <a:bodyPr>
            <a:normAutofit/>
          </a:bodyPr>
          <a:lstStyle/>
          <a:p>
            <a:r>
              <a:rPr lang="en-US" sz="4000" dirty="0" smtClean="0"/>
              <a:t>Vertical Scaling</a:t>
            </a:r>
          </a:p>
          <a:p>
            <a:r>
              <a:rPr lang="en-US" sz="4000" dirty="0" smtClean="0"/>
              <a:t>Horizontal Scaling</a:t>
            </a:r>
            <a:endParaRPr lang="en-US" sz="4000" dirty="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Spreadsheets </a:t>
            </a:r>
            <a:r>
              <a:rPr lang="en-US" dirty="0"/>
              <a:t>enabled business users to create simple logic on data structured in </a:t>
            </a:r>
            <a:r>
              <a:rPr lang="en-US" dirty="0" smtClean="0"/>
              <a:t>rows and columns </a:t>
            </a:r>
            <a:r>
              <a:rPr lang="en-US" dirty="0" smtClean="0">
                <a:sym typeface="Wingdings" panose="05000000000000000000" pitchFamily="2" charset="2"/>
              </a:rPr>
              <a:t> analysis of business problems.</a:t>
            </a:r>
          </a:p>
          <a:p>
            <a:r>
              <a:rPr lang="en-US" dirty="0"/>
              <a:t>Database administrator training is </a:t>
            </a:r>
            <a:r>
              <a:rPr lang="en-US" dirty="0" smtClean="0"/>
              <a:t>not required </a:t>
            </a:r>
            <a:r>
              <a:rPr lang="en-US" dirty="0"/>
              <a:t>to create </a:t>
            </a:r>
            <a:r>
              <a:rPr lang="en-US" dirty="0" smtClean="0"/>
              <a:t>spreadsheets</a:t>
            </a:r>
          </a:p>
          <a:p>
            <a:r>
              <a:rPr lang="en-US" dirty="0"/>
              <a:t>Spreadsheets are easy to share, and end users have control over </a:t>
            </a:r>
            <a:r>
              <a:rPr lang="en-US" dirty="0" smtClean="0"/>
              <a:t>the logic </a:t>
            </a:r>
            <a:r>
              <a:rPr lang="en-US" dirty="0"/>
              <a:t>involved</a:t>
            </a:r>
            <a:r>
              <a:rPr lang="en-US" dirty="0" smtClean="0"/>
              <a:t>..</a:t>
            </a:r>
          </a:p>
          <a:p>
            <a:r>
              <a:rPr lang="en-US" dirty="0" smtClean="0"/>
              <a:t>If file </a:t>
            </a:r>
            <a:r>
              <a:rPr lang="en-US" dirty="0"/>
              <a:t>becomes corrupted, the data </a:t>
            </a:r>
            <a:r>
              <a:rPr lang="en-US" dirty="0" smtClean="0"/>
              <a:t>and logic </a:t>
            </a:r>
            <a:r>
              <a:rPr lang="en-US" dirty="0"/>
              <a:t>within the spreadsheet could be </a:t>
            </a:r>
            <a:r>
              <a:rPr lang="en-US" dirty="0" smtClean="0"/>
              <a:t>lost. </a:t>
            </a:r>
            <a:r>
              <a:rPr lang="en-US" dirty="0" smtClean="0">
                <a:sym typeface="Wingdings" panose="05000000000000000000" pitchFamily="2" charset="2"/>
              </a:rPr>
              <a:t> this is a challenge</a:t>
            </a:r>
          </a:p>
          <a:p>
            <a:pPr lvl="1"/>
            <a:r>
              <a:rPr lang="en-US" dirty="0" smtClean="0">
                <a:sym typeface="Wingdings" panose="05000000000000000000" pitchFamily="2" charset="2"/>
              </a:rPr>
              <a:t>This leads to centralizing the data.</a:t>
            </a:r>
          </a:p>
          <a:p>
            <a:r>
              <a:rPr lang="en-US" dirty="0"/>
              <a:t>As data needs grew, so did more scalable data warehousing </a:t>
            </a:r>
            <a:r>
              <a:rPr lang="en-US" dirty="0" smtClean="0"/>
              <a:t>solutions.</a:t>
            </a:r>
          </a:p>
          <a:p>
            <a:pPr lvl="1"/>
            <a:r>
              <a:rPr lang="en-US" dirty="0"/>
              <a:t>These technologies </a:t>
            </a:r>
            <a:r>
              <a:rPr lang="en-US" dirty="0" smtClean="0"/>
              <a:t>enabled data </a:t>
            </a:r>
            <a:r>
              <a:rPr lang="en-US" dirty="0"/>
              <a:t>to </a:t>
            </a:r>
            <a:r>
              <a:rPr lang="en-US" dirty="0" smtClean="0"/>
              <a:t>be managed centrally, providing benefits of security and single repository.</a:t>
            </a:r>
          </a:p>
          <a:p>
            <a:pPr lvl="1"/>
            <a:r>
              <a:rPr lang="en-US" dirty="0" smtClean="0"/>
              <a:t>This structure </a:t>
            </a:r>
            <a:r>
              <a:rPr lang="en-US" dirty="0"/>
              <a:t>also enabled the creation of OLAP cubes and BI analytical tools, which provided quick access to </a:t>
            </a:r>
            <a:r>
              <a:rPr lang="en-US" dirty="0" smtClean="0"/>
              <a:t>a set </a:t>
            </a:r>
            <a:r>
              <a:rPr lang="en-US" dirty="0"/>
              <a:t>of dimensions within an RDBMS.</a:t>
            </a:r>
            <a:endParaRPr lang="en-US" dirty="0" smtClean="0"/>
          </a:p>
          <a:p>
            <a:endParaRPr lang="en-US" dirty="0"/>
          </a:p>
          <a:p>
            <a:pPr lvl="1"/>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14</a:t>
            </a:fld>
            <a:endParaRPr lang="en-US" dirty="0"/>
          </a:p>
        </p:txBody>
      </p:sp>
    </p:spTree>
    <p:extLst>
      <p:ext uri="{BB962C8B-B14F-4D97-AF65-F5344CB8AC3E}">
        <p14:creationId xmlns:p14="http://schemas.microsoft.com/office/powerpoint/2010/main" val="993137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Enterprise Data Warehouses </a:t>
            </a:r>
            <a:r>
              <a:rPr lang="en-US" dirty="0"/>
              <a:t>(EDWs) are critical </a:t>
            </a:r>
            <a:r>
              <a:rPr lang="en-US" dirty="0" smtClean="0"/>
              <a:t>for reporting </a:t>
            </a:r>
            <a:r>
              <a:rPr lang="en-US" dirty="0"/>
              <a:t>and BI tasks and solve many of the problems that proliferating </a:t>
            </a:r>
            <a:r>
              <a:rPr lang="en-US" dirty="0" smtClean="0"/>
              <a:t>spreadsheets.</a:t>
            </a:r>
          </a:p>
          <a:p>
            <a:r>
              <a:rPr lang="en-US" dirty="0"/>
              <a:t>Despite the benefits of EDWs and BI, these systems tend to restrict the flexibility needed to </a:t>
            </a:r>
            <a:r>
              <a:rPr lang="en-US" dirty="0" smtClean="0"/>
              <a:t>perform robust </a:t>
            </a:r>
            <a:r>
              <a:rPr lang="en-US" dirty="0"/>
              <a:t>or exploratory data </a:t>
            </a:r>
            <a:r>
              <a:rPr lang="en-US" dirty="0" smtClean="0"/>
              <a:t>analysis.</a:t>
            </a:r>
          </a:p>
          <a:p>
            <a:r>
              <a:rPr lang="en-US" dirty="0" smtClean="0"/>
              <a:t>Data </a:t>
            </a:r>
            <a:r>
              <a:rPr lang="en-US" dirty="0"/>
              <a:t>is managed and controlled by IT </a:t>
            </a:r>
            <a:r>
              <a:rPr lang="en-US" dirty="0" smtClean="0"/>
              <a:t>groups and </a:t>
            </a:r>
            <a:r>
              <a:rPr lang="en-US" dirty="0"/>
              <a:t>database administrators (DBAs</a:t>
            </a:r>
            <a:r>
              <a:rPr lang="en-US" dirty="0" smtClean="0"/>
              <a:t>) </a:t>
            </a:r>
            <a:r>
              <a:rPr lang="en-US" dirty="0"/>
              <a:t>and data analysts must depend on IT for access and changes to </a:t>
            </a:r>
            <a:r>
              <a:rPr lang="en-US" dirty="0" smtClean="0"/>
              <a:t>the data schemas in EDW.</a:t>
            </a:r>
          </a:p>
          <a:p>
            <a:r>
              <a:rPr lang="en-US" dirty="0" smtClean="0"/>
              <a:t>Many </a:t>
            </a:r>
            <a:r>
              <a:rPr lang="en-US" dirty="0"/>
              <a:t>times the EDW rules restrict </a:t>
            </a:r>
            <a:r>
              <a:rPr lang="en-US" dirty="0" smtClean="0"/>
              <a:t>analysts from </a:t>
            </a:r>
            <a:r>
              <a:rPr lang="en-US" dirty="0"/>
              <a:t>building </a:t>
            </a:r>
            <a:r>
              <a:rPr lang="en-US" dirty="0" smtClean="0"/>
              <a:t>datasets</a:t>
            </a:r>
          </a:p>
          <a:p>
            <a:r>
              <a:rPr lang="en-US" dirty="0"/>
              <a:t>From an analyst perspective, EDW and BI solve problems related to data </a:t>
            </a:r>
            <a:r>
              <a:rPr lang="en-US" b="1" dirty="0" smtClean="0"/>
              <a:t>accuracy</a:t>
            </a:r>
            <a:r>
              <a:rPr lang="en-US" dirty="0" smtClean="0"/>
              <a:t> and </a:t>
            </a:r>
            <a:r>
              <a:rPr lang="en-US" b="1" dirty="0"/>
              <a:t>availability</a:t>
            </a:r>
            <a:r>
              <a:rPr lang="en-US" dirty="0" smtClean="0"/>
              <a:t>.</a:t>
            </a:r>
          </a:p>
          <a:p>
            <a:r>
              <a:rPr lang="en-US" dirty="0"/>
              <a:t>However, EDW and BI introduce new problems related to </a:t>
            </a:r>
            <a:r>
              <a:rPr lang="en-US" b="1" dirty="0"/>
              <a:t>flexibility</a:t>
            </a:r>
            <a:r>
              <a:rPr lang="en-US" dirty="0"/>
              <a:t> and </a:t>
            </a:r>
            <a:r>
              <a:rPr lang="en-US" b="1" dirty="0" smtClean="0"/>
              <a:t>agility.</a:t>
            </a:r>
          </a:p>
          <a:p>
            <a:r>
              <a:rPr lang="en-US" dirty="0" smtClean="0"/>
              <a:t>Solution to this problem is “</a:t>
            </a:r>
            <a:r>
              <a:rPr lang="en-US" b="1" dirty="0" smtClean="0"/>
              <a:t>Analytic Sandbox</a:t>
            </a:r>
            <a:r>
              <a:rPr lang="en-US" dirty="0" smtClean="0"/>
              <a:t>”</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15</a:t>
            </a:fld>
            <a:endParaRPr lang="en-US" dirty="0"/>
          </a:p>
        </p:txBody>
      </p:sp>
    </p:spTree>
    <p:extLst>
      <p:ext uri="{BB962C8B-B14F-4D97-AF65-F5344CB8AC3E}">
        <p14:creationId xmlns:p14="http://schemas.microsoft.com/office/powerpoint/2010/main" val="360228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lnSpcReduction="10000"/>
          </a:bodyPr>
          <a:lstStyle/>
          <a:p>
            <a:r>
              <a:rPr lang="en-US" dirty="0" smtClean="0"/>
              <a:t>Analytic Sandbox</a:t>
            </a:r>
            <a:r>
              <a:rPr lang="en-US" dirty="0"/>
              <a:t>, which attempts to resolve the conflict for analysts </a:t>
            </a:r>
            <a:r>
              <a:rPr lang="en-US" dirty="0" smtClean="0"/>
              <a:t>and data </a:t>
            </a:r>
            <a:r>
              <a:rPr lang="en-US" dirty="0"/>
              <a:t>scientists with </a:t>
            </a:r>
            <a:r>
              <a:rPr lang="en-US" dirty="0" smtClean="0"/>
              <a:t>EDW.</a:t>
            </a:r>
          </a:p>
          <a:p>
            <a:r>
              <a:rPr lang="en-US" dirty="0"/>
              <a:t>These sandboxes, often referred to as workspaces, are designed </a:t>
            </a:r>
            <a:r>
              <a:rPr lang="en-US" dirty="0" smtClean="0"/>
              <a:t>to enable </a:t>
            </a:r>
            <a:r>
              <a:rPr lang="en-US" dirty="0"/>
              <a:t>teams to explore many datasets in a controlled </a:t>
            </a:r>
            <a:r>
              <a:rPr lang="en-US" dirty="0" smtClean="0"/>
              <a:t>fashion.</a:t>
            </a:r>
          </a:p>
          <a:p>
            <a:r>
              <a:rPr lang="en-US" dirty="0" smtClean="0"/>
              <a:t>Analytic </a:t>
            </a:r>
            <a:r>
              <a:rPr lang="en-US" dirty="0"/>
              <a:t>sandboxes enable high-performance computing using in-database </a:t>
            </a:r>
            <a:r>
              <a:rPr lang="en-US" dirty="0" smtClean="0"/>
              <a:t>processing.</a:t>
            </a:r>
          </a:p>
          <a:p>
            <a:r>
              <a:rPr lang="en-US" dirty="0" smtClean="0"/>
              <a:t>Performance </a:t>
            </a:r>
            <a:r>
              <a:rPr lang="en-US" dirty="0"/>
              <a:t>of the analysis will be better </a:t>
            </a:r>
            <a:r>
              <a:rPr lang="en-US" dirty="0" smtClean="0"/>
              <a:t>if the </a:t>
            </a:r>
            <a:r>
              <a:rPr lang="en-US" dirty="0"/>
              <a:t>analytics are run in the database itself, rather than bringing the data to an analytical </a:t>
            </a:r>
            <a:r>
              <a:rPr lang="en-US" dirty="0" smtClean="0"/>
              <a:t>tool.</a:t>
            </a:r>
          </a:p>
          <a:p>
            <a:r>
              <a:rPr lang="en-US" dirty="0" smtClean="0"/>
              <a:t>Analytics sandbox:</a:t>
            </a:r>
          </a:p>
          <a:p>
            <a:pPr lvl="1"/>
            <a:r>
              <a:rPr lang="en-US" dirty="0" smtClean="0"/>
              <a:t>Raw data</a:t>
            </a:r>
          </a:p>
          <a:p>
            <a:pPr lvl="1"/>
            <a:r>
              <a:rPr lang="en-US" dirty="0" smtClean="0"/>
              <a:t>Textual Data</a:t>
            </a:r>
          </a:p>
          <a:p>
            <a:pPr lvl="1"/>
            <a:r>
              <a:rPr lang="en-US" dirty="0" smtClean="0"/>
              <a:t>Other kinds of unstructured data</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16</a:t>
            </a:fld>
            <a:endParaRPr lang="en-US" dirty="0"/>
          </a:p>
        </p:txBody>
      </p:sp>
    </p:spTree>
    <p:extLst>
      <p:ext uri="{BB962C8B-B14F-4D97-AF65-F5344CB8AC3E}">
        <p14:creationId xmlns:p14="http://schemas.microsoft.com/office/powerpoint/2010/main" val="1738270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17</a:t>
            </a:fld>
            <a:endParaRPr lang="en-US" dirty="0"/>
          </a:p>
        </p:txBody>
      </p:sp>
      <p:pic>
        <p:nvPicPr>
          <p:cNvPr id="1026" name="Picture 2" descr="C:\Users\admin\Pictures\on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9179" y="1217526"/>
            <a:ext cx="8649907" cy="156231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Pictures\tw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334" y="2740260"/>
            <a:ext cx="8535987"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636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dirty="0"/>
              <a:t>Current business problems provide many opportunities for organizations to become more analytical </a:t>
            </a:r>
            <a:r>
              <a:rPr lang="en-US" dirty="0" smtClean="0"/>
              <a:t>and data driven.</a:t>
            </a:r>
          </a:p>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18</a:t>
            </a:fld>
            <a:endParaRPr lang="en-US" dirty="0"/>
          </a:p>
        </p:txBody>
      </p:sp>
      <p:pic>
        <p:nvPicPr>
          <p:cNvPr id="2050" name="Picture 2" descr="C:\Users\admin\Pictures\th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687" y="2279561"/>
            <a:ext cx="8858899" cy="367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39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dirty="0" smtClean="0"/>
              <a:t>Organizations will apply </a:t>
            </a:r>
            <a:r>
              <a:rPr lang="en-US" b="1" dirty="0"/>
              <a:t>advanced analytical </a:t>
            </a:r>
            <a:r>
              <a:rPr lang="en-US" b="1" dirty="0" smtClean="0"/>
              <a:t>techniques </a:t>
            </a:r>
            <a:r>
              <a:rPr lang="en-US" dirty="0" smtClean="0"/>
              <a:t>to </a:t>
            </a:r>
            <a:r>
              <a:rPr lang="en-US" dirty="0"/>
              <a:t>optimize processes and derive </a:t>
            </a:r>
            <a:r>
              <a:rPr lang="en-US" b="1" dirty="0"/>
              <a:t>more value </a:t>
            </a:r>
            <a:r>
              <a:rPr lang="en-US" dirty="0"/>
              <a:t>from these common </a:t>
            </a:r>
            <a:r>
              <a:rPr lang="en-US" dirty="0" smtClean="0"/>
              <a:t>tasks.</a:t>
            </a:r>
          </a:p>
          <a:p>
            <a:r>
              <a:rPr lang="en-US" dirty="0"/>
              <a:t>Organizations have been </a:t>
            </a:r>
            <a:r>
              <a:rPr lang="en-US" dirty="0" smtClean="0"/>
              <a:t>trying</a:t>
            </a:r>
          </a:p>
          <a:p>
            <a:pPr lvl="1"/>
            <a:r>
              <a:rPr lang="en-US" dirty="0" smtClean="0"/>
              <a:t>To reduce customer churn</a:t>
            </a:r>
          </a:p>
          <a:p>
            <a:pPr lvl="1"/>
            <a:r>
              <a:rPr lang="en-US" dirty="0" smtClean="0"/>
              <a:t>To Increase sales</a:t>
            </a:r>
          </a:p>
          <a:p>
            <a:pPr lvl="1"/>
            <a:r>
              <a:rPr lang="en-US" dirty="0" smtClean="0"/>
              <a:t>Cross-sell </a:t>
            </a:r>
            <a:r>
              <a:rPr lang="en-US" dirty="0"/>
              <a:t>customers for many years</a:t>
            </a:r>
            <a:r>
              <a:rPr lang="en-US" dirty="0" smtClean="0"/>
              <a:t>.</a:t>
            </a:r>
          </a:p>
          <a:p>
            <a:r>
              <a:rPr lang="en-US" b="1" dirty="0" smtClean="0"/>
              <a:t>The </a:t>
            </a:r>
            <a:r>
              <a:rPr lang="en-US" b="1" dirty="0"/>
              <a:t>opportunity to fuse advanced analytical </a:t>
            </a:r>
            <a:r>
              <a:rPr lang="en-US" b="1" dirty="0" smtClean="0"/>
              <a:t>techniques with </a:t>
            </a:r>
            <a:r>
              <a:rPr lang="en-US" b="1" dirty="0"/>
              <a:t>Big Data to produce more impactful analyses for these traditional problems</a:t>
            </a:r>
            <a:r>
              <a:rPr lang="en-US" dirty="0" smtClean="0"/>
              <a:t>.</a:t>
            </a:r>
          </a:p>
          <a:p>
            <a:r>
              <a:rPr lang="en-US" dirty="0"/>
              <a:t>Laws related to anti-money laundering (AML) and fraud </a:t>
            </a:r>
            <a:r>
              <a:rPr lang="en-US" dirty="0" smtClean="0"/>
              <a:t>prevention require </a:t>
            </a:r>
            <a:r>
              <a:rPr lang="en-US" dirty="0"/>
              <a:t>advanced analytical techniques to comply with and manage properly.</a:t>
            </a:r>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19</a:t>
            </a:fld>
            <a:endParaRPr lang="en-US" dirty="0"/>
          </a:p>
        </p:txBody>
      </p:sp>
    </p:spTree>
    <p:extLst>
      <p:ext uri="{BB962C8B-B14F-4D97-AF65-F5344CB8AC3E}">
        <p14:creationId xmlns:p14="http://schemas.microsoft.com/office/powerpoint/2010/main" val="84265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a:t>
            </a:r>
            <a:r>
              <a:rPr lang="en-US" sz="3200" dirty="0" smtClean="0"/>
              <a:t>Big data</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grpSp>
        <p:nvGrpSpPr>
          <p:cNvPr id="4" name="Group 3"/>
          <p:cNvGrpSpPr/>
          <p:nvPr/>
        </p:nvGrpSpPr>
        <p:grpSpPr>
          <a:xfrm>
            <a:off x="2282990" y="1188009"/>
            <a:ext cx="2436886" cy="2438400"/>
            <a:chOff x="500820" y="1135797"/>
            <a:chExt cx="2436886" cy="2438400"/>
          </a:xfrm>
        </p:grpSpPr>
        <p:sp>
          <p:nvSpPr>
            <p:cNvPr id="5" name="TextBox 4"/>
            <p:cNvSpPr txBox="1"/>
            <p:nvPr/>
          </p:nvSpPr>
          <p:spPr>
            <a:xfrm>
              <a:off x="500820" y="2743200"/>
              <a:ext cx="2436886" cy="830997"/>
            </a:xfrm>
            <a:prstGeom prst="rect">
              <a:avLst/>
            </a:prstGeom>
            <a:noFill/>
          </p:spPr>
          <p:txBody>
            <a:bodyPr wrap="none" rtlCol="0">
              <a:spAutoFit/>
            </a:bodyPr>
            <a:lstStyle/>
            <a:p>
              <a:pPr algn="ctr"/>
              <a:r>
                <a:rPr lang="en-US" sz="2400" dirty="0" smtClean="0"/>
                <a:t>43.9 Million </a:t>
              </a:r>
            </a:p>
            <a:p>
              <a:pPr algn="ctr"/>
              <a:r>
                <a:rPr lang="en-US" sz="2400" dirty="0" smtClean="0"/>
                <a:t>Wikipedia Articles</a:t>
              </a:r>
              <a:endParaRPr lang="en-US" sz="2400" dirty="0"/>
            </a:p>
          </p:txBody>
        </p:sp>
        <p:pic>
          <p:nvPicPr>
            <p:cNvPr id="6" name="Picture 2" descr="http://www.bioteams.com/images/wikipedia_as_a.jpg"/>
            <p:cNvPicPr>
              <a:picLocks noChangeAspect="1" noChangeArrowheads="1"/>
            </p:cNvPicPr>
            <p:nvPr/>
          </p:nvPicPr>
          <p:blipFill>
            <a:blip r:embed="rId2" cstate="print"/>
            <a:srcRect/>
            <a:stretch>
              <a:fillRect/>
            </a:stretch>
          </p:blipFill>
          <p:spPr bwMode="auto">
            <a:xfrm>
              <a:off x="838200" y="1135797"/>
              <a:ext cx="1600200" cy="1600200"/>
            </a:xfrm>
            <a:prstGeom prst="rect">
              <a:avLst/>
            </a:prstGeom>
            <a:noFill/>
          </p:spPr>
        </p:pic>
      </p:grpSp>
      <p:grpSp>
        <p:nvGrpSpPr>
          <p:cNvPr id="7" name="Group 6"/>
          <p:cNvGrpSpPr/>
          <p:nvPr/>
        </p:nvGrpSpPr>
        <p:grpSpPr>
          <a:xfrm>
            <a:off x="5961657" y="1289713"/>
            <a:ext cx="3803092" cy="1897797"/>
            <a:chOff x="2671865" y="1676400"/>
            <a:chExt cx="3803092" cy="1897797"/>
          </a:xfrm>
        </p:grpSpPr>
        <p:sp>
          <p:nvSpPr>
            <p:cNvPr id="8" name="TextBox 7"/>
            <p:cNvSpPr txBox="1"/>
            <p:nvPr/>
          </p:nvSpPr>
          <p:spPr>
            <a:xfrm>
              <a:off x="2671865" y="2743200"/>
              <a:ext cx="3803092" cy="830997"/>
            </a:xfrm>
            <a:prstGeom prst="rect">
              <a:avLst/>
            </a:prstGeom>
            <a:noFill/>
          </p:spPr>
          <p:txBody>
            <a:bodyPr wrap="none" rtlCol="0">
              <a:spAutoFit/>
            </a:bodyPr>
            <a:lstStyle/>
            <a:p>
              <a:pPr algn="ctr"/>
              <a:r>
                <a:rPr lang="en-US" sz="2400" dirty="0" smtClean="0"/>
                <a:t>1.94 </a:t>
              </a:r>
              <a:r>
                <a:rPr lang="en-US" sz="2400" dirty="0"/>
                <a:t>	</a:t>
              </a:r>
              <a:r>
                <a:rPr lang="en-US" sz="2400" dirty="0" smtClean="0"/>
                <a:t>Billion Monthly  users</a:t>
              </a:r>
            </a:p>
            <a:p>
              <a:pPr algn="ctr"/>
              <a:r>
                <a:rPr lang="en-US" sz="2400" dirty="0" smtClean="0"/>
                <a:t> 1.28 Billion Active Users/day</a:t>
              </a:r>
              <a:endParaRPr lang="en-US" sz="2400" dirty="0"/>
            </a:p>
          </p:txBody>
        </p:sp>
        <p:pic>
          <p:nvPicPr>
            <p:cNvPr id="9" name="Picture 8" descr="http://jchutchins.net/site/wp-content/uploads/2009/06/facebook-logo.jpg"/>
            <p:cNvPicPr>
              <a:picLocks noChangeAspect="1" noChangeArrowheads="1"/>
            </p:cNvPicPr>
            <p:nvPr/>
          </p:nvPicPr>
          <p:blipFill>
            <a:blip r:embed="rId3" cstate="print"/>
            <a:srcRect/>
            <a:stretch>
              <a:fillRect/>
            </a:stretch>
          </p:blipFill>
          <p:spPr bwMode="auto">
            <a:xfrm>
              <a:off x="3436848" y="1676400"/>
              <a:ext cx="2354352" cy="885825"/>
            </a:xfrm>
            <a:prstGeom prst="rect">
              <a:avLst/>
            </a:prstGeom>
            <a:noFill/>
          </p:spPr>
        </p:pic>
      </p:grpSp>
      <p:grpSp>
        <p:nvGrpSpPr>
          <p:cNvPr id="10" name="Group 9"/>
          <p:cNvGrpSpPr/>
          <p:nvPr/>
        </p:nvGrpSpPr>
        <p:grpSpPr>
          <a:xfrm>
            <a:off x="1327291" y="3844130"/>
            <a:ext cx="4522455" cy="1828800"/>
            <a:chOff x="5104097" y="1752600"/>
            <a:chExt cx="4522455" cy="1828800"/>
          </a:xfrm>
        </p:grpSpPr>
        <p:sp>
          <p:nvSpPr>
            <p:cNvPr id="11" name="TextBox 10"/>
            <p:cNvSpPr txBox="1"/>
            <p:nvPr/>
          </p:nvSpPr>
          <p:spPr>
            <a:xfrm>
              <a:off x="5104097" y="2750403"/>
              <a:ext cx="4522455" cy="830997"/>
            </a:xfrm>
            <a:prstGeom prst="rect">
              <a:avLst/>
            </a:prstGeom>
            <a:noFill/>
          </p:spPr>
          <p:txBody>
            <a:bodyPr wrap="none" rtlCol="0">
              <a:spAutoFit/>
            </a:bodyPr>
            <a:lstStyle/>
            <a:p>
              <a:pPr algn="ctr"/>
              <a:r>
                <a:rPr lang="en-US" sz="2400" dirty="0" smtClean="0"/>
                <a:t>3.5 Millions  new images every day</a:t>
              </a:r>
            </a:p>
            <a:p>
              <a:pPr algn="ctr"/>
              <a:r>
                <a:rPr lang="en-US" sz="2400" dirty="0" smtClean="0"/>
                <a:t>1 million photos sharing every day </a:t>
              </a:r>
            </a:p>
          </p:txBody>
        </p:sp>
        <p:pic>
          <p:nvPicPr>
            <p:cNvPr id="12" name="Picture 12" descr="Flickr"/>
            <p:cNvPicPr>
              <a:picLocks noChangeAspect="1" noChangeArrowheads="1"/>
            </p:cNvPicPr>
            <p:nvPr/>
          </p:nvPicPr>
          <p:blipFill>
            <a:blip r:embed="rId4" cstate="print"/>
            <a:srcRect/>
            <a:stretch>
              <a:fillRect/>
            </a:stretch>
          </p:blipFill>
          <p:spPr bwMode="auto">
            <a:xfrm>
              <a:off x="6172200" y="1752600"/>
              <a:ext cx="2314575" cy="914400"/>
            </a:xfrm>
            <a:prstGeom prst="rect">
              <a:avLst/>
            </a:prstGeom>
            <a:noFill/>
          </p:spPr>
        </p:pic>
      </p:grpSp>
      <p:grpSp>
        <p:nvGrpSpPr>
          <p:cNvPr id="13" name="Group 12"/>
          <p:cNvGrpSpPr/>
          <p:nvPr/>
        </p:nvGrpSpPr>
        <p:grpSpPr>
          <a:xfrm>
            <a:off x="5861719" y="3521570"/>
            <a:ext cx="4084196" cy="1990725"/>
            <a:chOff x="4160316" y="4410075"/>
            <a:chExt cx="4084196" cy="1990725"/>
          </a:xfrm>
        </p:grpSpPr>
        <p:pic>
          <p:nvPicPr>
            <p:cNvPr id="14" name="Picture 18" descr="http://www.textually.org/tv/archives/2010/07/30/youtube-logo(2).jpeg"/>
            <p:cNvPicPr>
              <a:picLocks noChangeAspect="1" noChangeArrowheads="1"/>
            </p:cNvPicPr>
            <p:nvPr/>
          </p:nvPicPr>
          <p:blipFill>
            <a:blip r:embed="rId5" cstate="print"/>
            <a:srcRect/>
            <a:stretch>
              <a:fillRect/>
            </a:stretch>
          </p:blipFill>
          <p:spPr bwMode="auto">
            <a:xfrm>
              <a:off x="5181600" y="4410075"/>
              <a:ext cx="1953414" cy="1381125"/>
            </a:xfrm>
            <a:prstGeom prst="rect">
              <a:avLst/>
            </a:prstGeom>
            <a:noFill/>
          </p:spPr>
        </p:pic>
        <p:sp>
          <p:nvSpPr>
            <p:cNvPr id="15" name="TextBox 14"/>
            <p:cNvSpPr txBox="1"/>
            <p:nvPr/>
          </p:nvSpPr>
          <p:spPr>
            <a:xfrm>
              <a:off x="4160316" y="5569803"/>
              <a:ext cx="4084196" cy="830997"/>
            </a:xfrm>
            <a:prstGeom prst="rect">
              <a:avLst/>
            </a:prstGeom>
            <a:noFill/>
          </p:spPr>
          <p:txBody>
            <a:bodyPr wrap="none" rtlCol="0">
              <a:spAutoFit/>
            </a:bodyPr>
            <a:lstStyle/>
            <a:p>
              <a:pPr algn="ctr"/>
              <a:r>
                <a:rPr lang="en-US" sz="2400" dirty="0" smtClean="0"/>
                <a:t>1 billion user</a:t>
              </a:r>
            </a:p>
            <a:p>
              <a:pPr algn="ctr"/>
              <a:r>
                <a:rPr lang="en-US" sz="2400" dirty="0" smtClean="0"/>
                <a:t>300 hours of videos per minute</a:t>
              </a:r>
              <a:endParaRPr lang="en-US" sz="2400" dirty="0"/>
            </a:p>
          </p:txBody>
        </p:sp>
      </p:grpSp>
      <p:sp>
        <p:nvSpPr>
          <p:cNvPr id="17" name="Date Placeholder 16"/>
          <p:cNvSpPr>
            <a:spLocks noGrp="1"/>
          </p:cNvSpPr>
          <p:nvPr>
            <p:ph type="dt" sz="half" idx="10"/>
          </p:nvPr>
        </p:nvSpPr>
        <p:spPr/>
        <p:txBody>
          <a:bodyPr/>
          <a:lstStyle/>
          <a:p>
            <a:fld id="{F5975E25-02C0-4D1E-92C1-D3DCC4FB9F95}" type="datetime3">
              <a:rPr lang="en-US" smtClean="0"/>
              <a:t>17 July 2018</a:t>
            </a:fld>
            <a:endParaRPr lang="en-US" dirty="0"/>
          </a:p>
        </p:txBody>
      </p:sp>
      <p:sp>
        <p:nvSpPr>
          <p:cNvPr id="18" name="Slide Number Placeholder 17"/>
          <p:cNvSpPr>
            <a:spLocks noGrp="1"/>
          </p:cNvSpPr>
          <p:nvPr>
            <p:ph type="sldNum" sz="quarter" idx="12"/>
          </p:nvPr>
        </p:nvSpPr>
        <p:spPr/>
        <p:txBody>
          <a:bodyPr/>
          <a:lstStyle/>
          <a:p>
            <a:fld id="{1EEAAE30-8247-4A49-8D1E-F8DA02D30172}" type="slidenum">
              <a:rPr lang="en-US" smtClean="0"/>
              <a:t>2</a:t>
            </a:fld>
            <a:endParaRPr lang="en-US" dirty="0"/>
          </a:p>
        </p:txBody>
      </p:sp>
      <p:sp>
        <p:nvSpPr>
          <p:cNvPr id="16" name="TextBox 15"/>
          <p:cNvSpPr txBox="1"/>
          <p:nvPr/>
        </p:nvSpPr>
        <p:spPr>
          <a:xfrm>
            <a:off x="4997004" y="6117465"/>
            <a:ext cx="6645498" cy="400110"/>
          </a:xfrm>
          <a:prstGeom prst="rect">
            <a:avLst/>
          </a:prstGeom>
          <a:noFill/>
        </p:spPr>
        <p:txBody>
          <a:bodyPr wrap="square" rtlCol="0">
            <a:spAutoFit/>
          </a:bodyPr>
          <a:lstStyle/>
          <a:p>
            <a:r>
              <a:rPr lang="en-US" sz="2000" b="1" dirty="0" smtClean="0"/>
              <a:t>Data is created constantly and at an ever-increasing rate</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BI Vs Data </a:t>
            </a:r>
            <a:r>
              <a:rPr lang="en-US" b="1" dirty="0" smtClean="0"/>
              <a:t>Science</a:t>
            </a:r>
          </a:p>
          <a:p>
            <a:pPr lvl="1"/>
            <a:r>
              <a:rPr lang="en-US" dirty="0"/>
              <a:t>One way to evaluate the type of analysis being performed is to examine the time horizon and the </a:t>
            </a:r>
            <a:r>
              <a:rPr lang="en-US" dirty="0" smtClean="0"/>
              <a:t>kind of </a:t>
            </a:r>
            <a:r>
              <a:rPr lang="en-US" dirty="0"/>
              <a:t>analytical </a:t>
            </a:r>
            <a:r>
              <a:rPr lang="en-US" dirty="0" smtClean="0"/>
              <a:t>approaches </a:t>
            </a:r>
            <a:r>
              <a:rPr lang="en-US" dirty="0"/>
              <a:t>being </a:t>
            </a:r>
            <a:r>
              <a:rPr lang="en-US" dirty="0" smtClean="0"/>
              <a:t>used.</a:t>
            </a:r>
          </a:p>
          <a:p>
            <a:pPr lvl="1"/>
            <a:r>
              <a:rPr lang="en-US" dirty="0"/>
              <a:t>BI tends </a:t>
            </a:r>
            <a:r>
              <a:rPr lang="en-US" dirty="0" smtClean="0"/>
              <a:t>to provide</a:t>
            </a:r>
          </a:p>
          <a:p>
            <a:pPr lvl="2"/>
            <a:r>
              <a:rPr lang="en-US" dirty="0" smtClean="0"/>
              <a:t>Reports</a:t>
            </a:r>
          </a:p>
          <a:p>
            <a:pPr lvl="2"/>
            <a:r>
              <a:rPr lang="en-US" dirty="0" smtClean="0"/>
              <a:t>Dashboards</a:t>
            </a:r>
          </a:p>
          <a:p>
            <a:pPr lvl="2"/>
            <a:r>
              <a:rPr lang="en-US" dirty="0" smtClean="0"/>
              <a:t>Queries </a:t>
            </a:r>
            <a:r>
              <a:rPr lang="en-US" dirty="0"/>
              <a:t>on </a:t>
            </a:r>
            <a:r>
              <a:rPr lang="en-US" dirty="0" smtClean="0"/>
              <a:t>business questions </a:t>
            </a:r>
            <a:r>
              <a:rPr lang="en-US" dirty="0"/>
              <a:t>for the current period or in the </a:t>
            </a:r>
            <a:r>
              <a:rPr lang="en-US" dirty="0" smtClean="0"/>
              <a:t>past.</a:t>
            </a:r>
          </a:p>
          <a:p>
            <a:pPr lvl="2"/>
            <a:r>
              <a:rPr lang="en-US" dirty="0" smtClean="0"/>
              <a:t>Example:</a:t>
            </a:r>
          </a:p>
          <a:p>
            <a:pPr lvl="3"/>
            <a:r>
              <a:rPr lang="en-US" dirty="0"/>
              <a:t>it easy to answer questions related to quarter-to-date revenue, progress toward quarterly targets, and understand how much of a given </a:t>
            </a:r>
            <a:r>
              <a:rPr lang="en-US" dirty="0" smtClean="0"/>
              <a:t>product was </a:t>
            </a:r>
            <a:r>
              <a:rPr lang="en-US" dirty="0"/>
              <a:t>sold in a prior quarter or year</a:t>
            </a:r>
            <a:r>
              <a:rPr lang="en-US" dirty="0" smtClean="0"/>
              <a:t>.</a:t>
            </a:r>
          </a:p>
          <a:p>
            <a:pPr lvl="2"/>
            <a:r>
              <a:rPr lang="en-US" dirty="0"/>
              <a:t>questions </a:t>
            </a:r>
            <a:r>
              <a:rPr lang="en-US" dirty="0" smtClean="0"/>
              <a:t>are closed-ended.</a:t>
            </a:r>
          </a:p>
          <a:p>
            <a:pPr lvl="2"/>
            <a:r>
              <a:rPr lang="en-US" dirty="0"/>
              <a:t>explain current or past behavior, typically by aggregating historical data and grouping it in some </a:t>
            </a:r>
            <a:r>
              <a:rPr lang="en-US" dirty="0" smtClean="0"/>
              <a:t>way.</a:t>
            </a:r>
          </a:p>
          <a:p>
            <a:pPr lvl="2"/>
            <a:r>
              <a:rPr lang="en-US" dirty="0"/>
              <a:t>BI provides hindsight </a:t>
            </a:r>
            <a:r>
              <a:rPr lang="en-US" dirty="0" smtClean="0"/>
              <a:t>and some </a:t>
            </a:r>
            <a:r>
              <a:rPr lang="en-US" dirty="0"/>
              <a:t>insight and generally answers questions related to “when” and “where” events </a:t>
            </a:r>
            <a:r>
              <a:rPr lang="en-US" dirty="0" smtClean="0"/>
              <a:t>occurred.</a:t>
            </a:r>
          </a:p>
          <a:p>
            <a:pPr lvl="2"/>
            <a:r>
              <a:rPr lang="en-US" dirty="0" smtClean="0"/>
              <a:t>Require </a:t>
            </a:r>
            <a:r>
              <a:rPr lang="en-US" dirty="0"/>
              <a:t>highly structured data organized in rows and columns for </a:t>
            </a:r>
            <a:r>
              <a:rPr lang="en-US" dirty="0" smtClean="0"/>
              <a:t>accurate reporting</a:t>
            </a: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20</a:t>
            </a:fld>
            <a:endParaRPr lang="en-US" dirty="0"/>
          </a:p>
        </p:txBody>
      </p:sp>
    </p:spTree>
    <p:extLst>
      <p:ext uri="{BB962C8B-B14F-4D97-AF65-F5344CB8AC3E}">
        <p14:creationId xmlns:p14="http://schemas.microsoft.com/office/powerpoint/2010/main" val="266192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smtClean="0"/>
              <a:t>BI Vs Data </a:t>
            </a:r>
            <a:r>
              <a:rPr lang="en-US" b="1" dirty="0" smtClean="0"/>
              <a:t>Science</a:t>
            </a:r>
          </a:p>
          <a:p>
            <a:pPr lvl="1"/>
            <a:r>
              <a:rPr lang="en-US" dirty="0"/>
              <a:t>Data Science tends </a:t>
            </a:r>
            <a:r>
              <a:rPr lang="en-US" dirty="0" smtClean="0"/>
              <a:t>to</a:t>
            </a:r>
          </a:p>
          <a:p>
            <a:pPr lvl="2"/>
            <a:r>
              <a:rPr lang="en-US" dirty="0"/>
              <a:t>use disaggregated data in a more </a:t>
            </a:r>
            <a:r>
              <a:rPr lang="en-US" dirty="0" smtClean="0"/>
              <a:t>forward-looking</a:t>
            </a:r>
          </a:p>
          <a:p>
            <a:pPr lvl="2"/>
            <a:r>
              <a:rPr lang="en-US" dirty="0" smtClean="0"/>
              <a:t>Exploratory way</a:t>
            </a:r>
          </a:p>
          <a:p>
            <a:pPr lvl="2"/>
            <a:r>
              <a:rPr lang="en-US" dirty="0"/>
              <a:t>focusing on analyzing the present and enabling informed decisions about the </a:t>
            </a:r>
            <a:r>
              <a:rPr lang="en-US" dirty="0" smtClean="0"/>
              <a:t>future.</a:t>
            </a:r>
          </a:p>
          <a:p>
            <a:pPr lvl="2"/>
            <a:r>
              <a:rPr lang="en-US" dirty="0" smtClean="0"/>
              <a:t>Example:</a:t>
            </a:r>
          </a:p>
          <a:p>
            <a:pPr lvl="3"/>
            <a:r>
              <a:rPr lang="en-US" dirty="0"/>
              <a:t>employ Data Science techniques such as time series analysis, to forecast future product sales and revenue </a:t>
            </a:r>
            <a:r>
              <a:rPr lang="en-US" dirty="0" smtClean="0"/>
              <a:t>more accurately </a:t>
            </a:r>
            <a:r>
              <a:rPr lang="en-US" dirty="0"/>
              <a:t>than extending a simple trend </a:t>
            </a:r>
            <a:r>
              <a:rPr lang="en-US" dirty="0" smtClean="0"/>
              <a:t>line.</a:t>
            </a:r>
          </a:p>
          <a:p>
            <a:pPr lvl="2"/>
            <a:r>
              <a:rPr lang="en-US" dirty="0"/>
              <a:t>Data Science tends to be more exploratory </a:t>
            </a:r>
            <a:r>
              <a:rPr lang="en-US" dirty="0" smtClean="0"/>
              <a:t>in nature </a:t>
            </a:r>
            <a:r>
              <a:rPr lang="en-US" dirty="0"/>
              <a:t>and may use scenario optimization to deal with more open-ended questions</a:t>
            </a:r>
            <a:r>
              <a:rPr lang="en-US" dirty="0" smtClean="0"/>
              <a:t>.</a:t>
            </a:r>
          </a:p>
          <a:p>
            <a:pPr lvl="2"/>
            <a:r>
              <a:rPr lang="en-US" dirty="0"/>
              <a:t>This approach </a:t>
            </a:r>
            <a:r>
              <a:rPr lang="en-US" dirty="0" smtClean="0"/>
              <a:t>provides insight </a:t>
            </a:r>
            <a:r>
              <a:rPr lang="en-US" dirty="0"/>
              <a:t>into current activity and foresight into future events, while generally focusing on questions </a:t>
            </a:r>
            <a:r>
              <a:rPr lang="en-US" dirty="0" smtClean="0"/>
              <a:t>related  to </a:t>
            </a:r>
            <a:r>
              <a:rPr lang="en-US" dirty="0"/>
              <a:t>“how” and “why” events occur</a:t>
            </a:r>
            <a:r>
              <a:rPr lang="en-US" dirty="0" smtClean="0"/>
              <a:t>.</a:t>
            </a:r>
          </a:p>
          <a:p>
            <a:pPr lvl="2"/>
            <a:r>
              <a:rPr lang="en-US" dirty="0" smtClean="0"/>
              <a:t>This approach uses </a:t>
            </a:r>
            <a:r>
              <a:rPr lang="en-US" dirty="0"/>
              <a:t>many types of data sources, including large or </a:t>
            </a:r>
            <a:r>
              <a:rPr lang="en-US" dirty="0" smtClean="0"/>
              <a:t>unconventional datasets</a:t>
            </a:r>
            <a:r>
              <a:rPr lang="en-US" dirty="0"/>
              <a:t/>
            </a:r>
            <a:br>
              <a:rPr lang="en-US" dirty="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21</a:t>
            </a:fld>
            <a:endParaRPr lang="en-US" dirty="0"/>
          </a:p>
        </p:txBody>
      </p:sp>
    </p:spTree>
    <p:extLst>
      <p:ext uri="{BB962C8B-B14F-4D97-AF65-F5344CB8AC3E}">
        <p14:creationId xmlns:p14="http://schemas.microsoft.com/office/powerpoint/2010/main" val="4257477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smtClean="0"/>
              <a:t>BI Vs Data </a:t>
            </a:r>
            <a:r>
              <a:rPr lang="en-US" b="1" dirty="0" smtClean="0"/>
              <a:t>Science</a:t>
            </a:r>
          </a:p>
          <a:p>
            <a:pPr lvl="1"/>
            <a:r>
              <a:rPr lang="en-US" dirty="0"/>
              <a:t/>
            </a:r>
            <a:br>
              <a:rPr lang="en-US" dirty="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22</a:t>
            </a:fld>
            <a:endParaRPr lang="en-US" dirty="0"/>
          </a:p>
        </p:txBody>
      </p:sp>
      <p:sp>
        <p:nvSpPr>
          <p:cNvPr id="6" name="AutoShape 2" descr="Image result for Comparing BI with Data Science"/>
          <p:cNvSpPr>
            <a:spLocks noChangeAspect="1" noChangeArrowheads="1"/>
          </p:cNvSpPr>
          <p:nvPr/>
        </p:nvSpPr>
        <p:spPr bwMode="auto">
          <a:xfrm>
            <a:off x="155575" y="-1608138"/>
            <a:ext cx="59721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C:\Users\admin\Desktop\building-data-science-teams-6-6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828" y="1719263"/>
            <a:ext cx="10187189" cy="4848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1151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a:t>Current Analytical </a:t>
            </a:r>
            <a:r>
              <a:rPr lang="en-US" b="1" dirty="0" smtClean="0"/>
              <a:t>Architecture:</a:t>
            </a:r>
          </a:p>
          <a:p>
            <a:pPr lvl="1"/>
            <a:endParaRPr lang="en-US" b="1" dirty="0" smtClean="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23</a:t>
            </a:fld>
            <a:endParaRPr lang="en-US" dirty="0"/>
          </a:p>
        </p:txBody>
      </p:sp>
      <p:pic>
        <p:nvPicPr>
          <p:cNvPr id="2050" name="Picture 2" descr="C:\Users\admin\Pictures\B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708" y="1820483"/>
            <a:ext cx="9981126"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12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b="1" dirty="0"/>
              <a:t>Current Analytical Architecture:</a:t>
            </a:r>
          </a:p>
          <a:p>
            <a:r>
              <a:rPr lang="en-US" dirty="0" smtClean="0"/>
              <a:t>Step – 1:</a:t>
            </a:r>
          </a:p>
          <a:p>
            <a:pPr lvl="1"/>
            <a:r>
              <a:rPr lang="en-US" dirty="0" smtClean="0"/>
              <a:t>Data needs to be well understood, structured and normalized with appropriate data type definitions.</a:t>
            </a:r>
          </a:p>
          <a:p>
            <a:pPr lvl="1"/>
            <a:r>
              <a:rPr lang="en-US" dirty="0" smtClean="0"/>
              <a:t>This approach is also concentrate on security</a:t>
            </a:r>
            <a:r>
              <a:rPr lang="en-US" dirty="0"/>
              <a:t>, backup, and failover of highly critical </a:t>
            </a:r>
            <a:r>
              <a:rPr lang="en-US" dirty="0" smtClean="0"/>
              <a:t>data.</a:t>
            </a:r>
          </a:p>
          <a:p>
            <a:pPr lvl="1"/>
            <a:r>
              <a:rPr lang="en-US" dirty="0" smtClean="0"/>
              <a:t>The data typically </a:t>
            </a:r>
            <a:r>
              <a:rPr lang="en-US" dirty="0"/>
              <a:t>must go through </a:t>
            </a:r>
            <a:r>
              <a:rPr lang="en-US" b="1" dirty="0"/>
              <a:t>significant preprocessing</a:t>
            </a:r>
            <a:r>
              <a:rPr lang="en-US" dirty="0"/>
              <a:t> and </a:t>
            </a:r>
            <a:r>
              <a:rPr lang="en-US" b="1" dirty="0" smtClean="0"/>
              <a:t>checkpoints </a:t>
            </a:r>
            <a:r>
              <a:rPr lang="en-US" dirty="0" smtClean="0"/>
              <a:t>before </a:t>
            </a:r>
            <a:r>
              <a:rPr lang="en-US" dirty="0"/>
              <a:t>it can enter this </a:t>
            </a:r>
            <a:r>
              <a:rPr lang="en-US" dirty="0" smtClean="0"/>
              <a:t>sort of </a:t>
            </a:r>
            <a:r>
              <a:rPr lang="en-US" dirty="0"/>
              <a:t>controlled </a:t>
            </a:r>
            <a:r>
              <a:rPr lang="en-US" dirty="0" smtClean="0"/>
              <a:t>environment.</a:t>
            </a:r>
          </a:p>
          <a:p>
            <a:r>
              <a:rPr lang="en-US" dirty="0" smtClean="0"/>
              <a:t>Step – 2:</a:t>
            </a:r>
          </a:p>
          <a:p>
            <a:pPr lvl="1"/>
            <a:r>
              <a:rPr lang="en-US" dirty="0" smtClean="0"/>
              <a:t>Additional </a:t>
            </a:r>
            <a:r>
              <a:rPr lang="en-US" dirty="0"/>
              <a:t>local systems may emerge in the form </a:t>
            </a:r>
            <a:r>
              <a:rPr lang="en-US" dirty="0" smtClean="0"/>
              <a:t>of departmental warehouses </a:t>
            </a:r>
            <a:r>
              <a:rPr lang="en-US" dirty="0" smtClean="0">
                <a:sym typeface="Wingdings" panose="05000000000000000000" pitchFamily="2" charset="2"/>
              </a:rPr>
              <a:t> flexible analysis, allow user to do some level of more depth analysis.</a:t>
            </a:r>
          </a:p>
          <a:p>
            <a:pPr lvl="1"/>
            <a:r>
              <a:rPr lang="en-US" dirty="0"/>
              <a:t>These local data marts may not have the same constraints for </a:t>
            </a:r>
            <a:r>
              <a:rPr lang="en-US" dirty="0" smtClean="0"/>
              <a:t>security and </a:t>
            </a:r>
            <a:r>
              <a:rPr lang="en-US" dirty="0"/>
              <a:t>structure as the main </a:t>
            </a:r>
            <a:r>
              <a:rPr lang="en-US" dirty="0" smtClean="0"/>
              <a:t>EDW.</a:t>
            </a: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24</a:t>
            </a:fld>
            <a:endParaRPr lang="en-US" dirty="0"/>
          </a:p>
        </p:txBody>
      </p:sp>
    </p:spTree>
    <p:extLst>
      <p:ext uri="{BB962C8B-B14F-4D97-AF65-F5344CB8AC3E}">
        <p14:creationId xmlns:p14="http://schemas.microsoft.com/office/powerpoint/2010/main" val="1041386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b="1" dirty="0"/>
              <a:t>Current Analytical Architecture:</a:t>
            </a:r>
          </a:p>
          <a:p>
            <a:r>
              <a:rPr lang="en-US" dirty="0" smtClean="0"/>
              <a:t>Step – </a:t>
            </a:r>
            <a:r>
              <a:rPr lang="en-US" dirty="0"/>
              <a:t>3</a:t>
            </a:r>
            <a:r>
              <a:rPr lang="en-US" dirty="0" smtClean="0"/>
              <a:t>:</a:t>
            </a:r>
          </a:p>
          <a:p>
            <a:pPr lvl="1"/>
            <a:r>
              <a:rPr lang="en-US" dirty="0"/>
              <a:t>Once in the data warehouse, data is read by additional applications across the enterprise for </a:t>
            </a:r>
            <a:r>
              <a:rPr lang="en-US" dirty="0" smtClean="0"/>
              <a:t>BI and </a:t>
            </a:r>
            <a:r>
              <a:rPr lang="en-US" dirty="0"/>
              <a:t>reporting </a:t>
            </a:r>
            <a:r>
              <a:rPr lang="en-US" dirty="0" smtClean="0"/>
              <a:t>purposes.</a:t>
            </a:r>
          </a:p>
          <a:p>
            <a:pPr lvl="1"/>
            <a:r>
              <a:rPr lang="en-US" dirty="0"/>
              <a:t>These are high-priority operational processes getting critical data </a:t>
            </a:r>
            <a:r>
              <a:rPr lang="en-US" dirty="0" smtClean="0"/>
              <a:t>feeds from </a:t>
            </a:r>
            <a:r>
              <a:rPr lang="en-US" dirty="0"/>
              <a:t>the data warehouses and </a:t>
            </a:r>
            <a:r>
              <a:rPr lang="en-US" dirty="0" smtClean="0"/>
              <a:t>repositories.</a:t>
            </a:r>
          </a:p>
          <a:p>
            <a:r>
              <a:rPr lang="en-US" dirty="0" smtClean="0"/>
              <a:t>Step – 4:</a:t>
            </a:r>
          </a:p>
          <a:p>
            <a:pPr lvl="1"/>
            <a:r>
              <a:rPr lang="en-US" dirty="0" smtClean="0"/>
              <a:t>Data scientists get data for downstream analytics processing</a:t>
            </a:r>
          </a:p>
          <a:p>
            <a:pPr lvl="2"/>
            <a:r>
              <a:rPr lang="en-US" dirty="0" smtClean="0"/>
              <a:t>Users </a:t>
            </a:r>
            <a:r>
              <a:rPr lang="en-US" dirty="0"/>
              <a:t>generally are not allowed to run custom or intensive analytics on production databases, analysts create data extracts from the EDW to analyze data </a:t>
            </a:r>
            <a:r>
              <a:rPr lang="en-US" dirty="0" smtClean="0"/>
              <a:t>offline (R, local analytical tools, …)</a:t>
            </a:r>
          </a:p>
          <a:p>
            <a:pPr lvl="1"/>
            <a:r>
              <a:rPr lang="en-US" dirty="0"/>
              <a:t>T</a:t>
            </a:r>
            <a:r>
              <a:rPr lang="en-US" dirty="0" smtClean="0"/>
              <a:t>he </a:t>
            </a:r>
            <a:r>
              <a:rPr lang="en-US" dirty="0"/>
              <a:t>analyses </a:t>
            </a:r>
            <a:r>
              <a:rPr lang="en-US" dirty="0" smtClean="0"/>
              <a:t>are based </a:t>
            </a:r>
            <a:r>
              <a:rPr lang="en-US" dirty="0"/>
              <a:t>on data </a:t>
            </a:r>
            <a:r>
              <a:rPr lang="en-US" dirty="0" smtClean="0"/>
              <a:t>extracts, </a:t>
            </a:r>
            <a:r>
              <a:rPr lang="en-US" dirty="0"/>
              <a:t>reside in a separate </a:t>
            </a:r>
            <a:r>
              <a:rPr lang="en-US" dirty="0"/>
              <a:t>location, and the results of the analysis rarely are fed back into the main </a:t>
            </a:r>
            <a:r>
              <a:rPr lang="en-US" dirty="0" smtClean="0"/>
              <a:t>data repository</a:t>
            </a:r>
            <a:r>
              <a:rPr lang="en-US" dirty="0"/>
              <a:t>.</a:t>
            </a:r>
            <a:r>
              <a:rPr lang="en-US" dirty="0" smtClean="0"/>
              <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25</a:t>
            </a:fld>
            <a:endParaRPr lang="en-US" dirty="0"/>
          </a:p>
        </p:txBody>
      </p:sp>
    </p:spTree>
    <p:extLst>
      <p:ext uri="{BB962C8B-B14F-4D97-AF65-F5344CB8AC3E}">
        <p14:creationId xmlns:p14="http://schemas.microsoft.com/office/powerpoint/2010/main" val="1876382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Current Analytical Architecture:</a:t>
            </a:r>
          </a:p>
          <a:p>
            <a:r>
              <a:rPr lang="en-US" dirty="0" smtClean="0"/>
              <a:t>New </a:t>
            </a:r>
            <a:r>
              <a:rPr lang="en-US" dirty="0"/>
              <a:t>data sources slowly accumulate in the EDW due to the </a:t>
            </a:r>
            <a:r>
              <a:rPr lang="en-US" b="1" dirty="0"/>
              <a:t>rigorous validation</a:t>
            </a:r>
            <a:r>
              <a:rPr lang="en-US" dirty="0"/>
              <a:t> </a:t>
            </a:r>
            <a:r>
              <a:rPr lang="en-US" dirty="0" smtClean="0"/>
              <a:t>and </a:t>
            </a:r>
            <a:r>
              <a:rPr lang="en-US" b="1" dirty="0" smtClean="0"/>
              <a:t>data </a:t>
            </a:r>
            <a:r>
              <a:rPr lang="en-US" b="1" dirty="0"/>
              <a:t>structuring process</a:t>
            </a:r>
            <a:r>
              <a:rPr lang="en-US" dirty="0"/>
              <a:t>, data is </a:t>
            </a:r>
            <a:r>
              <a:rPr lang="en-US" b="1" dirty="0"/>
              <a:t>slow</a:t>
            </a:r>
            <a:r>
              <a:rPr lang="en-US" dirty="0"/>
              <a:t> to move into the </a:t>
            </a:r>
            <a:r>
              <a:rPr lang="en-US" b="1" dirty="0"/>
              <a:t>EDW</a:t>
            </a:r>
            <a:r>
              <a:rPr lang="en-US" dirty="0"/>
              <a:t>, and the data schema is slow to change</a:t>
            </a:r>
            <a:r>
              <a:rPr lang="en-US" dirty="0" smtClean="0"/>
              <a:t>.</a:t>
            </a:r>
          </a:p>
          <a:p>
            <a:r>
              <a:rPr lang="en-US" dirty="0" smtClean="0"/>
              <a:t>Departmental data warehouses, some of which may be forced into existing schemas to enable BI and creation of OLAP cubes.</a:t>
            </a:r>
          </a:p>
          <a:p>
            <a:r>
              <a:rPr lang="en-US" dirty="0" smtClean="0"/>
              <a:t>EDW has limitation on non-production environmental data </a:t>
            </a:r>
            <a:r>
              <a:rPr lang="en-US" dirty="0" smtClean="0">
                <a:sym typeface="Wingdings" panose="05000000000000000000" pitchFamily="2" charset="2"/>
              </a:rPr>
              <a:t> unstructured data.</a:t>
            </a:r>
          </a:p>
          <a:p>
            <a:r>
              <a:rPr lang="en-US" dirty="0" smtClean="0">
                <a:sym typeface="Wingdings" panose="05000000000000000000" pitchFamily="2" charset="2"/>
              </a:rPr>
              <a:t>Typical data architectures</a:t>
            </a:r>
          </a:p>
          <a:p>
            <a:pPr lvl="1"/>
            <a:r>
              <a:rPr lang="en-US" dirty="0" smtClean="0">
                <a:sym typeface="Wingdings" panose="05000000000000000000" pitchFamily="2" charset="2"/>
              </a:rPr>
              <a:t>Designed for storing and processing  critical data</a:t>
            </a:r>
          </a:p>
          <a:p>
            <a:pPr lvl="1"/>
            <a:r>
              <a:rPr lang="en-US" dirty="0" smtClean="0">
                <a:sym typeface="Wingdings" panose="05000000000000000000" pitchFamily="2" charset="2"/>
              </a:rPr>
              <a:t>Supporting enterprise applications</a:t>
            </a:r>
          </a:p>
          <a:p>
            <a:pPr lvl="1"/>
            <a:r>
              <a:rPr lang="en-US" dirty="0" smtClean="0">
                <a:sym typeface="Wingdings" panose="05000000000000000000" pitchFamily="2" charset="2"/>
              </a:rPr>
              <a:t>Enabling corporate reporting activities like reports, dashboards, </a:t>
            </a:r>
            <a:r>
              <a:rPr lang="en-US" dirty="0" err="1" smtClean="0">
                <a:sym typeface="Wingdings" panose="05000000000000000000" pitchFamily="2" charset="2"/>
              </a:rPr>
              <a:t>etc</a:t>
            </a:r>
            <a:endParaRPr lang="en-US" dirty="0" smtClean="0">
              <a:sym typeface="Wingdings" panose="05000000000000000000" pitchFamily="2" charset="2"/>
            </a:endParaRPr>
          </a:p>
          <a:p>
            <a:r>
              <a:rPr lang="en-US" dirty="0" smtClean="0"/>
              <a:t>Typical data architecture inhibits data exploration and more sophisticated analysis.</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26</a:t>
            </a:fld>
            <a:endParaRPr lang="en-US" dirty="0"/>
          </a:p>
        </p:txBody>
      </p:sp>
    </p:spTree>
    <p:extLst>
      <p:ext uri="{BB962C8B-B14F-4D97-AF65-F5344CB8AC3E}">
        <p14:creationId xmlns:p14="http://schemas.microsoft.com/office/powerpoint/2010/main" val="13936311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Traditional </a:t>
            </a:r>
            <a:r>
              <a:rPr lang="en-US" dirty="0"/>
              <a:t>data architectures have several additional </a:t>
            </a:r>
            <a:r>
              <a:rPr lang="en-US" dirty="0" smtClean="0"/>
              <a:t>implications for </a:t>
            </a:r>
            <a:r>
              <a:rPr lang="en-US" dirty="0"/>
              <a:t>data scientists</a:t>
            </a:r>
            <a:r>
              <a:rPr lang="en-US" dirty="0" smtClean="0"/>
              <a:t>.</a:t>
            </a:r>
          </a:p>
          <a:p>
            <a:pPr lvl="1"/>
            <a:r>
              <a:rPr lang="en-US" dirty="0"/>
              <a:t>High-value data is hard to reach and </a:t>
            </a:r>
            <a:r>
              <a:rPr lang="en-US" dirty="0" smtClean="0"/>
              <a:t>leverage and Predictive </a:t>
            </a:r>
            <a:r>
              <a:rPr lang="en-US" dirty="0"/>
              <a:t>analytics and data mining </a:t>
            </a:r>
            <a:r>
              <a:rPr lang="en-US" dirty="0" smtClean="0"/>
              <a:t>activities are </a:t>
            </a:r>
            <a:r>
              <a:rPr lang="en-US" dirty="0"/>
              <a:t>last in line for data</a:t>
            </a:r>
            <a:r>
              <a:rPr lang="en-US" dirty="0" smtClean="0"/>
              <a:t>.</a:t>
            </a:r>
          </a:p>
          <a:p>
            <a:pPr lvl="2"/>
            <a:r>
              <a:rPr lang="en-US" dirty="0"/>
              <a:t>EDWs are designed for central data management and reporting, those wanting data for analysis are generally prioritized after operational </a:t>
            </a:r>
            <a:r>
              <a:rPr lang="en-US" dirty="0" smtClean="0"/>
              <a:t>processes.</a:t>
            </a:r>
          </a:p>
          <a:p>
            <a:pPr lvl="1"/>
            <a:r>
              <a:rPr lang="en-US" dirty="0"/>
              <a:t>Data moves in batches from EDW to local analytical </a:t>
            </a:r>
            <a:r>
              <a:rPr lang="en-US" dirty="0" smtClean="0"/>
              <a:t>tools.</a:t>
            </a:r>
          </a:p>
          <a:p>
            <a:pPr lvl="2"/>
            <a:r>
              <a:rPr lang="en-US" dirty="0" smtClean="0"/>
              <a:t>Size of the dataset has limitation</a:t>
            </a:r>
          </a:p>
          <a:p>
            <a:pPr lvl="1"/>
            <a:r>
              <a:rPr lang="en-US" dirty="0"/>
              <a:t>Data Science projects will remain isolated and ad hoc, rather than centrally </a:t>
            </a:r>
            <a:r>
              <a:rPr lang="en-US" dirty="0" smtClean="0"/>
              <a:t>managed.</a:t>
            </a:r>
          </a:p>
          <a:p>
            <a:pPr lvl="2"/>
            <a:r>
              <a:rPr lang="en-US" dirty="0" smtClean="0"/>
              <a:t>The </a:t>
            </a:r>
            <a:r>
              <a:rPr lang="en-US" dirty="0"/>
              <a:t>organization can never harness the power of advanced analytics in </a:t>
            </a:r>
            <a:r>
              <a:rPr lang="en-US" dirty="0" smtClean="0"/>
              <a:t>a scalable way.</a:t>
            </a:r>
          </a:p>
          <a:p>
            <a:pPr lvl="2"/>
            <a:r>
              <a:rPr lang="en-US" dirty="0"/>
              <a:t>Data Science projects will exist as nonstandard initiatives, which are frequently </a:t>
            </a:r>
            <a:r>
              <a:rPr lang="en-US" dirty="0" smtClean="0"/>
              <a:t>not aligned </a:t>
            </a:r>
            <a:r>
              <a:rPr lang="en-US" dirty="0"/>
              <a:t>with corporate business goals or </a:t>
            </a:r>
            <a:r>
              <a:rPr lang="en-US" dirty="0" smtClean="0"/>
              <a:t>strategy</a:t>
            </a:r>
          </a:p>
          <a:p>
            <a:r>
              <a:rPr lang="en-US" dirty="0"/>
              <a:t>one solution to this problem is to </a:t>
            </a:r>
            <a:r>
              <a:rPr lang="en-US" dirty="0" smtClean="0"/>
              <a:t>introduce analytic </a:t>
            </a:r>
            <a:r>
              <a:rPr lang="en-US" dirty="0"/>
              <a:t>sandboxes to enable data scientists to perform advanced analytics</a:t>
            </a:r>
            <a:r>
              <a:rPr lang="en-US" dirty="0" smtClean="0"/>
              <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27</a:t>
            </a:fld>
            <a:endParaRPr lang="en-US" dirty="0"/>
          </a:p>
        </p:txBody>
      </p:sp>
    </p:spTree>
    <p:extLst>
      <p:ext uri="{BB962C8B-B14F-4D97-AF65-F5344CB8AC3E}">
        <p14:creationId xmlns:p14="http://schemas.microsoft.com/office/powerpoint/2010/main" val="16621060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lvl="0"/>
            <a:endParaRPr lang="en-US" sz="3600" kern="0" dirty="0" smtClean="0">
              <a:solidFill>
                <a:srgbClr val="000000"/>
              </a:solidFill>
              <a:latin typeface="Calibri" pitchFamily="34" charset="0"/>
            </a:endParaRPr>
          </a:p>
          <a:p>
            <a:pPr lvl="0"/>
            <a:endParaRPr lang="en-US" sz="3600" kern="0" dirty="0">
              <a:solidFill>
                <a:srgbClr val="000000"/>
              </a:solidFill>
              <a:latin typeface="Calibri" pitchFamily="34" charset="0"/>
            </a:endParaRPr>
          </a:p>
          <a:p>
            <a:r>
              <a:rPr lang="en-US" sz="3600" b="1" dirty="0"/>
              <a:t>It’s the data that is too large, complex, and dynamic </a:t>
            </a:r>
            <a:r>
              <a:rPr lang="en-US" sz="3600" b="1" dirty="0" smtClean="0"/>
              <a:t>such that it is impractical for </a:t>
            </a:r>
            <a:r>
              <a:rPr lang="en-US" sz="3600" b="1" dirty="0"/>
              <a:t>any </a:t>
            </a:r>
            <a:r>
              <a:rPr lang="en-US" sz="3600" b="1" dirty="0">
                <a:solidFill>
                  <a:srgbClr val="FF0000"/>
                </a:solidFill>
              </a:rPr>
              <a:t>conventional </a:t>
            </a:r>
            <a:r>
              <a:rPr lang="en-US" sz="3600" b="1" dirty="0" smtClean="0">
                <a:solidFill>
                  <a:srgbClr val="FF0000"/>
                </a:solidFill>
              </a:rPr>
              <a:t>hardware and/or </a:t>
            </a:r>
            <a:r>
              <a:rPr lang="en-US" sz="3600" b="1" dirty="0">
                <a:solidFill>
                  <a:srgbClr val="FF0000"/>
                </a:solidFill>
              </a:rPr>
              <a:t>software tools </a:t>
            </a:r>
            <a:r>
              <a:rPr lang="en-US" sz="3600" b="1" dirty="0"/>
              <a:t>and systems</a:t>
            </a:r>
            <a:r>
              <a:rPr lang="en-US" sz="3600" b="1" dirty="0" smtClean="0"/>
              <a:t> </a:t>
            </a:r>
            <a:r>
              <a:rPr lang="en-US" sz="3600" b="1" dirty="0"/>
              <a:t>to </a:t>
            </a:r>
            <a:r>
              <a:rPr lang="en-US" sz="3600" b="1" dirty="0" smtClean="0"/>
              <a:t>manage and process. </a:t>
            </a:r>
            <a:endParaRPr lang="en-US" sz="3600" b="1" dirty="0"/>
          </a:p>
          <a:p>
            <a:endParaRPr lang="en-US" dirty="0"/>
          </a:p>
        </p:txBody>
      </p:sp>
      <p:sp>
        <p:nvSpPr>
          <p:cNvPr id="4" name="Date Placeholder 3"/>
          <p:cNvSpPr>
            <a:spLocks noGrp="1"/>
          </p:cNvSpPr>
          <p:nvPr>
            <p:ph type="dt" sz="half" idx="10"/>
          </p:nvPr>
        </p:nvSpPr>
        <p:spPr/>
        <p:txBody>
          <a:bodyPr/>
          <a:lstStyle/>
          <a:p>
            <a:fld id="{2AAC91D7-887E-420E-94D4-98AC951BC3D0}" type="datetime3">
              <a:rPr lang="en-US" sz="1600" b="1" smtClean="0">
                <a:solidFill>
                  <a:srgbClr val="7030A0"/>
                </a:solidFill>
              </a:rPr>
              <a:t>17 July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28</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algn="just"/>
            <a:r>
              <a:rPr lang="en-US" sz="3600" b="1" dirty="0"/>
              <a:t>Big data</a:t>
            </a:r>
            <a:r>
              <a:rPr lang="en-US" sz="3600" dirty="0"/>
              <a:t> is the term for a collection of data sets so large and complex that it becomes difficult to process using on-hand database management tools or traditional data processing applications. </a:t>
            </a:r>
          </a:p>
          <a:p>
            <a:pPr algn="just"/>
            <a:endParaRPr lang="en-US" sz="3600" dirty="0"/>
          </a:p>
          <a:p>
            <a:pPr algn="just"/>
            <a:r>
              <a:rPr lang="en-US" sz="3600" dirty="0"/>
              <a:t>The challenges that we face with </a:t>
            </a:r>
            <a:r>
              <a:rPr lang="en-US" sz="3600" dirty="0" smtClean="0"/>
              <a:t>DBMS </a:t>
            </a:r>
            <a:r>
              <a:rPr lang="en-US" sz="3600" dirty="0"/>
              <a:t>tools and other </a:t>
            </a:r>
            <a:r>
              <a:rPr lang="en-US" sz="3600" dirty="0" smtClean="0"/>
              <a:t>technologies </a:t>
            </a:r>
            <a:r>
              <a:rPr lang="en-US" sz="3600" dirty="0"/>
              <a:t>is </a:t>
            </a:r>
            <a:r>
              <a:rPr lang="en-US" sz="3600" dirty="0">
                <a:solidFill>
                  <a:srgbClr val="FF0000"/>
                </a:solidFill>
              </a:rPr>
              <a:t>capture, curation, storage, search, sharing, transfer, analysis, and visualization. </a:t>
            </a:r>
            <a:endParaRPr lang="en-US" sz="3600" kern="0" dirty="0" smtClean="0">
              <a:solidFill>
                <a:srgbClr val="FF0000"/>
              </a:solidFill>
              <a:latin typeface="Calibri" pitchFamily="34" charset="0"/>
            </a:endParaRPr>
          </a:p>
          <a:p>
            <a:pPr lvl="0"/>
            <a:endParaRPr lang="en-US" sz="3600" kern="0" dirty="0">
              <a:solidFill>
                <a:srgbClr val="000000"/>
              </a:solidFill>
              <a:latin typeface="Calibri" pitchFamily="34" charset="0"/>
            </a:endParaRPr>
          </a:p>
          <a:p>
            <a:endParaRPr lang="en-US" dirty="0"/>
          </a:p>
        </p:txBody>
      </p:sp>
      <p:sp>
        <p:nvSpPr>
          <p:cNvPr id="4" name="Date Placeholder 3"/>
          <p:cNvSpPr>
            <a:spLocks noGrp="1"/>
          </p:cNvSpPr>
          <p:nvPr>
            <p:ph type="dt" sz="half" idx="10"/>
          </p:nvPr>
        </p:nvSpPr>
        <p:spPr/>
        <p:txBody>
          <a:bodyPr/>
          <a:lstStyle/>
          <a:p>
            <a:fld id="{50A3B40E-9E2A-4FEC-96BB-38F58C212310}" type="datetime3">
              <a:rPr lang="en-US" sz="1600" b="1" smtClean="0">
                <a:solidFill>
                  <a:srgbClr val="7030A0"/>
                </a:solidFill>
              </a:rPr>
              <a:t>17 July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29</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146220"/>
            <a:ext cx="10431888" cy="532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705600" y="3115747"/>
            <a:ext cx="43688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1455313" y="2658547"/>
            <a:ext cx="2552232"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4278488" y="1308114"/>
            <a:ext cx="3747913"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8421509" y="1600214"/>
            <a:ext cx="3160891"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548594" y="274767"/>
            <a:ext cx="8638595" cy="592666"/>
          </a:xfrm>
        </p:spPr>
        <p:txBody>
          <a:bodyPr>
            <a:noAutofit/>
          </a:bodyPr>
          <a:lstStyle/>
          <a:p>
            <a:r>
              <a:rPr lang="en-US" sz="2800" b="1" dirty="0" smtClean="0">
                <a:solidFill>
                  <a:srgbClr val="C00000"/>
                </a:solidFill>
              </a:rPr>
              <a:t>The Evolution of Business Intelligence</a:t>
            </a:r>
            <a:endParaRPr lang="en-US" sz="2800" b="1" dirty="0">
              <a:solidFill>
                <a:srgbClr val="C00000"/>
              </a:solidFill>
            </a:endParaRPr>
          </a:p>
        </p:txBody>
      </p:sp>
      <p:sp>
        <p:nvSpPr>
          <p:cNvPr id="11" name="TextBox 10"/>
          <p:cNvSpPr txBox="1"/>
          <p:nvPr/>
        </p:nvSpPr>
        <p:spPr>
          <a:xfrm>
            <a:off x="1566057" y="5350916"/>
            <a:ext cx="992901"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5472013" y="5350919"/>
            <a:ext cx="992901"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9418421" y="5350919"/>
            <a:ext cx="992901"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2731429" y="1752601"/>
            <a:ext cx="1547058"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335485" y="1916668"/>
            <a:ext cx="764953"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4007545" y="3742281"/>
            <a:ext cx="2698055"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73230" y="3927528"/>
            <a:ext cx="665247"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8026401" y="2391848"/>
            <a:ext cx="395108"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11074400" y="3767680"/>
            <a:ext cx="508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50226" y="2124115"/>
            <a:ext cx="665247"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11090015" y="3913214"/>
            <a:ext cx="764953"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18310778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C00000"/>
                </a:solidFill>
              </a:rPr>
              <a:t>Why Big data</a:t>
            </a:r>
            <a:endParaRPr lang="en-IN" b="1" dirty="0">
              <a:solidFill>
                <a:srgbClr val="C00000"/>
              </a:solidFill>
            </a:endParaRPr>
          </a:p>
        </p:txBody>
      </p:sp>
      <p:sp>
        <p:nvSpPr>
          <p:cNvPr id="3" name="Content Placeholder 2"/>
          <p:cNvSpPr>
            <a:spLocks noGrp="1"/>
          </p:cNvSpPr>
          <p:nvPr>
            <p:ph idx="1"/>
          </p:nvPr>
        </p:nvSpPr>
        <p:spPr/>
        <p:txBody>
          <a:bodyPr/>
          <a:lstStyle/>
          <a:p>
            <a:r>
              <a:rPr lang="en-US" altLang="en-US" dirty="0">
                <a:latin typeface="Calibri" pitchFamily="34" charset="0"/>
              </a:rPr>
              <a:t>Key enablers for the appearance and growth of ‘Big-Data’ are:</a:t>
            </a:r>
          </a:p>
          <a:p>
            <a:pPr lvl="1">
              <a:buFont typeface="Arial" panose="02080604020202020204" charset="0"/>
              <a:buChar char="+"/>
            </a:pPr>
            <a:endParaRPr lang="en-US" altLang="en-US" dirty="0" smtClean="0">
              <a:solidFill>
                <a:schemeClr val="accent2"/>
              </a:solidFill>
              <a:latin typeface="Calibri" pitchFamily="34" charset="0"/>
            </a:endParaRPr>
          </a:p>
          <a:p>
            <a:pPr lvl="1">
              <a:buFont typeface="Arial" panose="02080604020202020204" charset="0"/>
              <a:buChar char="+"/>
            </a:pPr>
            <a:r>
              <a:rPr lang="en-US" altLang="en-US" dirty="0" smtClean="0">
                <a:solidFill>
                  <a:schemeClr val="tx1">
                    <a:lumMod val="95000"/>
                    <a:lumOff val="5000"/>
                  </a:schemeClr>
                </a:solidFill>
                <a:latin typeface="Calibri" pitchFamily="34" charset="0"/>
              </a:rPr>
              <a:t>Increase </a:t>
            </a:r>
            <a:r>
              <a:rPr lang="en-US" altLang="en-US" dirty="0">
                <a:solidFill>
                  <a:schemeClr val="tx1">
                    <a:lumMod val="95000"/>
                    <a:lumOff val="5000"/>
                  </a:schemeClr>
                </a:solidFill>
                <a:latin typeface="Calibri" pitchFamily="34" charset="0"/>
              </a:rPr>
              <a:t>in </a:t>
            </a:r>
            <a:r>
              <a:rPr lang="en-US" altLang="en-US" dirty="0">
                <a:solidFill>
                  <a:srgbClr val="FF0000"/>
                </a:solidFill>
                <a:latin typeface="Calibri" pitchFamily="34" charset="0"/>
              </a:rPr>
              <a:t>storage capabilities</a:t>
            </a:r>
          </a:p>
          <a:p>
            <a:pPr lvl="1">
              <a:buFont typeface="Arial" panose="02080604020202020204" charset="0"/>
              <a:buChar char="+"/>
            </a:pPr>
            <a:r>
              <a:rPr lang="en-US" altLang="en-US" dirty="0">
                <a:solidFill>
                  <a:schemeClr val="tx1">
                    <a:lumMod val="95000"/>
                    <a:lumOff val="5000"/>
                  </a:schemeClr>
                </a:solidFill>
                <a:latin typeface="Calibri" pitchFamily="34" charset="0"/>
              </a:rPr>
              <a:t>Increase in </a:t>
            </a:r>
            <a:r>
              <a:rPr lang="en-US" altLang="en-US" dirty="0">
                <a:solidFill>
                  <a:srgbClr val="FF0000"/>
                </a:solidFill>
                <a:latin typeface="Calibri" pitchFamily="34" charset="0"/>
              </a:rPr>
              <a:t>processing power</a:t>
            </a:r>
          </a:p>
          <a:p>
            <a:pPr lvl="1">
              <a:buFont typeface="Arial" panose="02080604020202020204" charset="0"/>
              <a:buChar char="+"/>
            </a:pPr>
            <a:r>
              <a:rPr lang="en-US" altLang="en-US" dirty="0">
                <a:solidFill>
                  <a:srgbClr val="FF0000"/>
                </a:solidFill>
                <a:latin typeface="Calibri" pitchFamily="34" charset="0"/>
              </a:rPr>
              <a:t>Availability</a:t>
            </a:r>
            <a:r>
              <a:rPr lang="en-US" altLang="en-US" dirty="0">
                <a:solidFill>
                  <a:schemeClr val="tx1">
                    <a:lumMod val="95000"/>
                    <a:lumOff val="5000"/>
                  </a:schemeClr>
                </a:solidFill>
                <a:latin typeface="Calibri" pitchFamily="34" charset="0"/>
              </a:rPr>
              <a:t> of data</a:t>
            </a:r>
          </a:p>
          <a:p>
            <a:endParaRPr lang="en-IN" dirty="0">
              <a:solidFill>
                <a:schemeClr val="tx1">
                  <a:lumMod val="95000"/>
                  <a:lumOff val="5000"/>
                </a:schemeClr>
              </a:solidFill>
            </a:endParaRPr>
          </a:p>
        </p:txBody>
      </p:sp>
      <p:sp>
        <p:nvSpPr>
          <p:cNvPr id="4" name="Date Placeholder 3"/>
          <p:cNvSpPr>
            <a:spLocks noGrp="1"/>
          </p:cNvSpPr>
          <p:nvPr>
            <p:ph type="dt" sz="half" idx="10"/>
          </p:nvPr>
        </p:nvSpPr>
        <p:spPr/>
        <p:txBody>
          <a:bodyPr/>
          <a:lstStyle/>
          <a:p>
            <a:fld id="{650A6307-85AD-419A-92F3-E6F0AD70FF41}"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Big Data</a:t>
            </a:r>
            <a:endParaRPr lang="en-US" dirty="0"/>
          </a:p>
        </p:txBody>
      </p:sp>
      <p:sp>
        <p:nvSpPr>
          <p:cNvPr id="3" name="Content Placeholder 2"/>
          <p:cNvSpPr>
            <a:spLocks noGrp="1"/>
          </p:cNvSpPr>
          <p:nvPr>
            <p:ph idx="1"/>
          </p:nvPr>
        </p:nvSpPr>
        <p:spPr/>
        <p:txBody>
          <a:bodyPr/>
          <a:lstStyle/>
          <a:p>
            <a:r>
              <a:rPr lang="en-US" dirty="0" smtClean="0"/>
              <a:t>Types of available data</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32</a:t>
            </a:fld>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767357"/>
            <a:ext cx="10534919"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Characteristics of Big Data</a:t>
            </a:r>
            <a:endParaRPr lang="en-US" b="1" dirty="0">
              <a:solidFill>
                <a:srgbClr val="C00000"/>
              </a:solidFill>
            </a:endParaRPr>
          </a:p>
        </p:txBody>
      </p:sp>
      <p:sp>
        <p:nvSpPr>
          <p:cNvPr id="4" name="Date Placeholder 3"/>
          <p:cNvSpPr>
            <a:spLocks noGrp="1"/>
          </p:cNvSpPr>
          <p:nvPr>
            <p:ph type="dt" sz="half" idx="10"/>
          </p:nvPr>
        </p:nvSpPr>
        <p:spPr/>
        <p:txBody>
          <a:bodyPr/>
          <a:lstStyle/>
          <a:p>
            <a:fld id="{B5FF42FE-527A-4D68-AC74-C8515A538C17}" type="datetime3">
              <a:rPr lang="en-US" sz="1600" b="1" smtClean="0">
                <a:solidFill>
                  <a:srgbClr val="7030A0"/>
                </a:solidFill>
              </a:rPr>
              <a:t>17 July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33</a:t>
            </a:fld>
            <a:endParaRPr lang="en-US" sz="2000" dirty="0">
              <a:solidFill>
                <a:srgbClr val="7030A0"/>
              </a:solidFill>
            </a:endParaRPr>
          </a:p>
        </p:txBody>
      </p:sp>
      <p:sp>
        <p:nvSpPr>
          <p:cNvPr id="3" name="Content Placeholder 2"/>
          <p:cNvSpPr>
            <a:spLocks noGrp="1"/>
          </p:cNvSpPr>
          <p:nvPr>
            <p:ph idx="1"/>
          </p:nvPr>
        </p:nvSpPr>
        <p:spPr/>
        <p:txBody>
          <a:bodyPr/>
          <a:lstStyle/>
          <a:p>
            <a:endParaRPr lang="en-US"/>
          </a:p>
        </p:txBody>
      </p:sp>
      <p:pic>
        <p:nvPicPr>
          <p:cNvPr id="7171" name="Picture 3" descr="C:\Users\admin\Desktop\The+5+Vs+of+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192" y="1047750"/>
            <a:ext cx="10586433" cy="51727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34</a:t>
            </a:fld>
            <a:endParaRPr lang="en-US" dirty="0"/>
          </a:p>
        </p:txBody>
      </p:sp>
      <p:pic>
        <p:nvPicPr>
          <p:cNvPr id="8195" name="Picture 3" descr="C:\Users\admin\Desktop\The5VsExcelacom-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275009"/>
            <a:ext cx="10431887" cy="4945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Volume: </a:t>
            </a:r>
            <a:r>
              <a:rPr lang="en-US" dirty="0"/>
              <a:t>The amount of data </a:t>
            </a:r>
            <a:r>
              <a:rPr lang="en-US" dirty="0" smtClean="0"/>
              <a:t>generated every second.</a:t>
            </a:r>
          </a:p>
          <a:p>
            <a:pPr lvl="1"/>
            <a:r>
              <a:rPr lang="en-US" dirty="0" smtClean="0"/>
              <a:t>Terabytes, Zettabytes  </a:t>
            </a:r>
            <a:r>
              <a:rPr lang="en-US" dirty="0" smtClean="0">
                <a:sym typeface="Wingdings" charset="2"/>
              </a:rPr>
              <a:t> Brontobytes (now)</a:t>
            </a:r>
          </a:p>
          <a:p>
            <a:pPr lvl="1"/>
            <a:r>
              <a:rPr lang="en-US" dirty="0" smtClean="0">
                <a:sym typeface="Wingdings" charset="2"/>
              </a:rPr>
              <a:t>Time to 2008 data generated   ~ every minute data generation</a:t>
            </a:r>
            <a:endParaRPr lang="en-US" dirty="0"/>
          </a:p>
          <a:p>
            <a:r>
              <a:rPr lang="en-US" dirty="0" smtClean="0"/>
              <a:t>Velocity: </a:t>
            </a:r>
            <a:r>
              <a:rPr lang="en-US" dirty="0"/>
              <a:t>Speed-issues to consider:</a:t>
            </a:r>
          </a:p>
          <a:p>
            <a:pPr lvl="1"/>
            <a:r>
              <a:rPr lang="en-US" dirty="0"/>
              <a:t>How fast is the data available for analysis?</a:t>
            </a:r>
          </a:p>
          <a:p>
            <a:pPr lvl="1"/>
            <a:r>
              <a:rPr lang="en-US" dirty="0"/>
              <a:t>How fast can we do something with </a:t>
            </a:r>
            <a:r>
              <a:rPr lang="en-US" dirty="0" smtClean="0"/>
              <a:t>it</a:t>
            </a:r>
          </a:p>
          <a:p>
            <a:r>
              <a:rPr lang="en-US" dirty="0"/>
              <a:t>Variety : Different kinds of data:</a:t>
            </a:r>
          </a:p>
          <a:p>
            <a:pPr lvl="1"/>
            <a:r>
              <a:rPr lang="en-US" dirty="0"/>
              <a:t>structured</a:t>
            </a:r>
          </a:p>
          <a:p>
            <a:pPr lvl="1"/>
            <a:r>
              <a:rPr lang="en-US" dirty="0"/>
              <a:t>semi-structured</a:t>
            </a:r>
          </a:p>
          <a:p>
            <a:pPr lvl="1"/>
            <a:r>
              <a:rPr lang="en-US" dirty="0" smtClean="0"/>
              <a:t>Unstructured</a:t>
            </a:r>
          </a:p>
          <a:p>
            <a:r>
              <a:rPr lang="en-US" dirty="0" smtClean="0"/>
              <a:t>Veracity: Trustworthiness of data</a:t>
            </a:r>
          </a:p>
          <a:p>
            <a:pPr lvl="1"/>
            <a:r>
              <a:rPr lang="en-US" dirty="0" smtClean="0"/>
              <a:t>With many forms of big data quality and accuracy are less controllable</a:t>
            </a:r>
          </a:p>
          <a:p>
            <a:pPr lvl="1"/>
            <a:r>
              <a:rPr lang="en-US" dirty="0" smtClean="0"/>
              <a:t>Example: Twitter post with hash tags, abbreviations, typos and colloquial speech </a:t>
            </a:r>
            <a:endParaRPr lang="en-US" dirty="0"/>
          </a:p>
          <a:p>
            <a:r>
              <a:rPr lang="en-US" dirty="0" smtClean="0"/>
              <a:t>Other </a:t>
            </a:r>
            <a:r>
              <a:rPr lang="en-US" dirty="0"/>
              <a:t>V’s: </a:t>
            </a:r>
            <a:r>
              <a:rPr lang="en-US" b="1" dirty="0" smtClean="0">
                <a:solidFill>
                  <a:srgbClr val="FF0000"/>
                </a:solidFill>
              </a:rPr>
              <a:t>Value</a:t>
            </a:r>
            <a:r>
              <a:rPr lang="en-US" dirty="0" smtClean="0"/>
              <a:t>,  </a:t>
            </a:r>
            <a:r>
              <a:rPr lang="en-US" dirty="0"/>
              <a:t>Variability, Validity, </a:t>
            </a:r>
            <a:r>
              <a:rPr lang="en-US" dirty="0" smtClean="0"/>
              <a:t>. </a:t>
            </a:r>
            <a:r>
              <a:rPr lang="en-US" dirty="0"/>
              <a:t>. .</a:t>
            </a:r>
          </a:p>
        </p:txBody>
      </p:sp>
      <p:sp>
        <p:nvSpPr>
          <p:cNvPr id="4" name="Date Placeholder 3"/>
          <p:cNvSpPr>
            <a:spLocks noGrp="1"/>
          </p:cNvSpPr>
          <p:nvPr>
            <p:ph type="dt" sz="half" idx="10"/>
          </p:nvPr>
        </p:nvSpPr>
        <p:spPr/>
        <p:txBody>
          <a:bodyPr/>
          <a:lstStyle/>
          <a:p>
            <a:fld id="{74CF793C-F11A-4DE2-A5DE-18E29B89DF64}"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36</a:t>
            </a:fld>
            <a:endParaRPr lang="en-US" dirty="0"/>
          </a:p>
        </p:txBody>
      </p:sp>
      <p:pic>
        <p:nvPicPr>
          <p:cNvPr id="11266" name="Picture 2" descr="C:\Users\admin\Desktop\Big-Data-ecosystem-from-data-to-decisions-IDC-click-for-full-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097209"/>
            <a:ext cx="10496282" cy="538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37</a:t>
            </a:fld>
            <a:endParaRPr lang="en-US" dirty="0"/>
          </a:p>
        </p:txBody>
      </p:sp>
      <p:pic>
        <p:nvPicPr>
          <p:cNvPr id="9218" name="Picture 2" descr="C:\Users\admin\Desktop\big-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433" y="1197735"/>
            <a:ext cx="10573555" cy="5022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Structured Data</a:t>
            </a:r>
            <a:endParaRPr lang="en-US" dirty="0"/>
          </a:p>
        </p:txBody>
      </p:sp>
      <p:sp>
        <p:nvSpPr>
          <p:cNvPr id="3" name="Content Placeholder 2"/>
          <p:cNvSpPr>
            <a:spLocks noGrp="1"/>
          </p:cNvSpPr>
          <p:nvPr>
            <p:ph idx="1"/>
          </p:nvPr>
        </p:nvSpPr>
        <p:spPr/>
        <p:txBody>
          <a:bodyPr/>
          <a:lstStyle/>
          <a:p>
            <a:r>
              <a:rPr lang="en-US" dirty="0"/>
              <a:t>Structured data</a:t>
            </a:r>
          </a:p>
          <a:p>
            <a:pPr lvl="1"/>
            <a:r>
              <a:rPr lang="en-US" dirty="0"/>
              <a:t>Pre-defined schema imposed on the data</a:t>
            </a:r>
          </a:p>
          <a:p>
            <a:pPr lvl="1"/>
            <a:r>
              <a:rPr lang="en-US" dirty="0"/>
              <a:t>Highly structured</a:t>
            </a:r>
          </a:p>
          <a:p>
            <a:pPr lvl="1"/>
            <a:r>
              <a:rPr lang="en-US" dirty="0"/>
              <a:t>Usually stored in a relational database </a:t>
            </a:r>
            <a:r>
              <a:rPr lang="en-US" dirty="0" smtClean="0"/>
              <a:t>system</a:t>
            </a:r>
          </a:p>
          <a:p>
            <a:pPr lvl="1"/>
            <a:r>
              <a:rPr lang="en-US" dirty="0" smtClean="0"/>
              <a:t>Structured data is relatively simple to enter, store, query, and analyze, but it must be strictly defined in terms of field name and type</a:t>
            </a:r>
          </a:p>
          <a:p>
            <a:r>
              <a:rPr lang="en-US" dirty="0"/>
              <a:t>Example</a:t>
            </a:r>
          </a:p>
          <a:p>
            <a:pPr lvl="1"/>
            <a:r>
              <a:rPr lang="en-US" dirty="0"/>
              <a:t>numbers: 20, 3.1415,. . .</a:t>
            </a:r>
          </a:p>
          <a:p>
            <a:pPr lvl="1"/>
            <a:r>
              <a:rPr lang="en-US" dirty="0"/>
              <a:t>dates: 21/03/1978</a:t>
            </a:r>
          </a:p>
          <a:p>
            <a:pPr lvl="1"/>
            <a:r>
              <a:rPr lang="en-US" dirty="0"/>
              <a:t>strings: ”Hello World”</a:t>
            </a:r>
          </a:p>
          <a:p>
            <a:r>
              <a:rPr lang="en-US" dirty="0"/>
              <a:t>Roughly </a:t>
            </a:r>
            <a:r>
              <a:rPr lang="en-US" dirty="0" smtClean="0"/>
              <a:t>10</a:t>
            </a:r>
            <a:r>
              <a:rPr lang="en-US" dirty="0"/>
              <a:t>% of all data out there is structured</a:t>
            </a:r>
          </a:p>
        </p:txBody>
      </p:sp>
      <p:sp>
        <p:nvSpPr>
          <p:cNvPr id="4" name="Date Placeholder 3"/>
          <p:cNvSpPr>
            <a:spLocks noGrp="1"/>
          </p:cNvSpPr>
          <p:nvPr>
            <p:ph type="dt" sz="half" idx="10"/>
          </p:nvPr>
        </p:nvSpPr>
        <p:spPr/>
        <p:txBody>
          <a:bodyPr/>
          <a:lstStyle/>
          <a:p>
            <a:fld id="{E1BECD56-87A5-4F70-A321-D94625D06F59}"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Semi-structured Data</a:t>
            </a:r>
            <a:endParaRPr lang="en-US" dirty="0"/>
          </a:p>
        </p:txBody>
      </p:sp>
      <p:sp>
        <p:nvSpPr>
          <p:cNvPr id="3" name="Content Placeholder 2"/>
          <p:cNvSpPr>
            <a:spLocks noGrp="1"/>
          </p:cNvSpPr>
          <p:nvPr>
            <p:ph idx="1"/>
          </p:nvPr>
        </p:nvSpPr>
        <p:spPr/>
        <p:txBody>
          <a:bodyPr>
            <a:normAutofit/>
          </a:bodyPr>
          <a:lstStyle/>
          <a:p>
            <a:r>
              <a:rPr lang="en-US" dirty="0" smtClean="0"/>
              <a:t>Semi-structured data</a:t>
            </a:r>
            <a:r>
              <a:rPr lang="x-none" altLang="en-US" dirty="0" smtClean="0"/>
              <a:t>: </a:t>
            </a:r>
          </a:p>
          <a:p>
            <a:pPr lvl="1"/>
            <a:r>
              <a:rPr lang="en-US" dirty="0"/>
              <a:t>Data may have certain structure but not all information collected has identical structure</a:t>
            </a:r>
          </a:p>
          <a:p>
            <a:pPr lvl="1"/>
            <a:r>
              <a:rPr lang="en-US" dirty="0"/>
              <a:t>Inconsistent structure. </a:t>
            </a:r>
            <a:r>
              <a:rPr lang="x-none" altLang="en-US" dirty="0"/>
              <a:t>it mixed with schema</a:t>
            </a:r>
          </a:p>
          <a:p>
            <a:pPr lvl="1"/>
            <a:r>
              <a:rPr lang="en-US" dirty="0"/>
              <a:t>Cannot be stored in rows and tables in a typical database.</a:t>
            </a:r>
          </a:p>
          <a:p>
            <a:pPr lvl="1"/>
            <a:r>
              <a:rPr lang="en-US" dirty="0" smtClean="0"/>
              <a:t>Information </a:t>
            </a:r>
            <a:r>
              <a:rPr lang="en-US" dirty="0"/>
              <a:t>is often </a:t>
            </a:r>
            <a:r>
              <a:rPr lang="en-US" b="1" dirty="0"/>
              <a:t>self-describing</a:t>
            </a:r>
            <a:r>
              <a:rPr lang="en-US" dirty="0"/>
              <a:t> (label/value pairs</a:t>
            </a:r>
            <a:r>
              <a:rPr lang="en-US" dirty="0" smtClean="0"/>
              <a:t>).</a:t>
            </a:r>
          </a:p>
          <a:p>
            <a:r>
              <a:rPr lang="en-US" dirty="0" smtClean="0"/>
              <a:t>Examples:</a:t>
            </a:r>
          </a:p>
          <a:p>
            <a:pPr lvl="1"/>
            <a:r>
              <a:rPr lang="en-US" dirty="0" smtClean="0"/>
              <a:t>XML</a:t>
            </a:r>
            <a:r>
              <a:rPr lang="en-US" dirty="0"/>
              <a:t>, SGML,. . .</a:t>
            </a:r>
          </a:p>
          <a:p>
            <a:pPr lvl="1"/>
            <a:r>
              <a:rPr lang="en-US" dirty="0" err="1"/>
              <a:t>BibTeX</a:t>
            </a:r>
            <a:r>
              <a:rPr lang="en-US" dirty="0"/>
              <a:t> files</a:t>
            </a:r>
          </a:p>
          <a:p>
            <a:pPr lvl="1"/>
            <a:r>
              <a:rPr lang="en-US" dirty="0"/>
              <a:t>logs</a:t>
            </a:r>
          </a:p>
          <a:p>
            <a:pPr lvl="1"/>
            <a:r>
              <a:rPr lang="en-US" dirty="0"/>
              <a:t>tweets</a:t>
            </a:r>
          </a:p>
          <a:p>
            <a:pPr lvl="1"/>
            <a:r>
              <a:rPr lang="en-US" dirty="0"/>
              <a:t>sensor feeds</a:t>
            </a:r>
          </a:p>
        </p:txBody>
      </p:sp>
      <p:sp>
        <p:nvSpPr>
          <p:cNvPr id="4" name="Date Placeholder 3"/>
          <p:cNvSpPr>
            <a:spLocks noGrp="1"/>
          </p:cNvSpPr>
          <p:nvPr>
            <p:ph type="dt" sz="half" idx="10"/>
          </p:nvPr>
        </p:nvSpPr>
        <p:spPr/>
        <p:txBody>
          <a:bodyPr/>
          <a:lstStyle/>
          <a:p>
            <a:fld id="{39C32EED-CF7A-4F18-A235-D579E9039825}"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39</a:t>
            </a:fld>
            <a:endParaRPr lang="en-US" dirty="0"/>
          </a:p>
        </p:txBody>
      </p:sp>
      <p:pic>
        <p:nvPicPr>
          <p:cNvPr id="15362" name="Picture 2" descr="C:\Users\admin\Pictures\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48" y="3530214"/>
            <a:ext cx="3715421" cy="1541575"/>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admin\Pictures\Cap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355" y="5108020"/>
            <a:ext cx="3421085" cy="1717251"/>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Image result for semi-structured data exam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2815" y="4371975"/>
            <a:ext cx="3043555" cy="1307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a:t>
            </a:fld>
            <a:endParaRPr lang="en-US" dirty="0"/>
          </a:p>
        </p:txBody>
      </p:sp>
      <p:pic>
        <p:nvPicPr>
          <p:cNvPr id="4098" name="Picture 2" descr="http://1.bp.blogspot.com/-Yxn3FRTW_5s/Vhq79WTGecI/AAAAAAAAATY/svwhWFjnn9M/s64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496" y="1187204"/>
            <a:ext cx="10161431" cy="4994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Unstructured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Unstructured data</a:t>
            </a:r>
          </a:p>
          <a:p>
            <a:pPr lvl="1"/>
            <a:r>
              <a:rPr lang="en-AU" dirty="0"/>
              <a:t>Does not reside in traditional databases and data </a:t>
            </a:r>
            <a:r>
              <a:rPr lang="en-AU" dirty="0" smtClean="0"/>
              <a:t>warehouses</a:t>
            </a:r>
          </a:p>
          <a:p>
            <a:pPr lvl="1"/>
            <a:r>
              <a:rPr lang="en-AU" dirty="0"/>
              <a:t>May have an internal structure, but does not fit a relational data model</a:t>
            </a:r>
          </a:p>
          <a:p>
            <a:pPr lvl="1"/>
            <a:r>
              <a:rPr lang="en-US" dirty="0" smtClean="0"/>
              <a:t>Lacks </a:t>
            </a:r>
            <a:r>
              <a:rPr lang="en-US" dirty="0"/>
              <a:t>structure or parts of it lack structure</a:t>
            </a:r>
            <a:r>
              <a:rPr lang="en-US" dirty="0" smtClean="0"/>
              <a:t>.</a:t>
            </a:r>
          </a:p>
          <a:p>
            <a:r>
              <a:rPr lang="en-US" dirty="0" smtClean="0"/>
              <a:t> Examples:</a:t>
            </a:r>
          </a:p>
          <a:p>
            <a:pPr lvl="1"/>
            <a:r>
              <a:rPr lang="en-US" dirty="0" smtClean="0"/>
              <a:t>multimedia</a:t>
            </a:r>
            <a:r>
              <a:rPr lang="en-US" dirty="0"/>
              <a:t>: videos, photos,</a:t>
            </a:r>
          </a:p>
          <a:p>
            <a:pPr lvl="1"/>
            <a:r>
              <a:rPr lang="en-US" dirty="0"/>
              <a:t>audio files,. . .</a:t>
            </a:r>
          </a:p>
          <a:p>
            <a:pPr lvl="1"/>
            <a:r>
              <a:rPr lang="en-US" dirty="0"/>
              <a:t>email messages</a:t>
            </a:r>
          </a:p>
          <a:p>
            <a:pPr lvl="1"/>
            <a:r>
              <a:rPr lang="en-US" dirty="0"/>
              <a:t>free-form text</a:t>
            </a:r>
          </a:p>
          <a:p>
            <a:pPr lvl="1"/>
            <a:r>
              <a:rPr lang="en-US" dirty="0"/>
              <a:t>word processing documents</a:t>
            </a:r>
          </a:p>
          <a:p>
            <a:pPr lvl="1"/>
            <a:r>
              <a:rPr lang="en-US" dirty="0"/>
              <a:t>presentations</a:t>
            </a:r>
          </a:p>
          <a:p>
            <a:pPr lvl="1"/>
            <a:r>
              <a:rPr lang="en-US" dirty="0" smtClean="0"/>
              <a:t>Reports</a:t>
            </a:r>
          </a:p>
          <a:p>
            <a:r>
              <a:rPr lang="en-US" dirty="0"/>
              <a:t>Experts estimate that 80 to 90 % of the data in </a:t>
            </a:r>
            <a:r>
              <a:rPr lang="en-US" dirty="0" smtClean="0"/>
              <a:t>any organization </a:t>
            </a:r>
          </a:p>
          <a:p>
            <a:pPr marL="0" indent="0">
              <a:buNone/>
            </a:pPr>
            <a:r>
              <a:rPr lang="en-US" dirty="0"/>
              <a:t>	</a:t>
            </a:r>
            <a:r>
              <a:rPr lang="en-US" dirty="0" smtClean="0"/>
              <a:t>is unstructured</a:t>
            </a:r>
          </a:p>
          <a:p>
            <a:r>
              <a:rPr lang="en-US" dirty="0" smtClean="0"/>
              <a:t>It is used in NLP, Parts of Speech Tagging, text analytics etc.</a:t>
            </a:r>
          </a:p>
        </p:txBody>
      </p:sp>
      <p:sp>
        <p:nvSpPr>
          <p:cNvPr id="4" name="Date Placeholder 3"/>
          <p:cNvSpPr>
            <a:spLocks noGrp="1"/>
          </p:cNvSpPr>
          <p:nvPr>
            <p:ph type="dt" sz="half" idx="10"/>
          </p:nvPr>
        </p:nvSpPr>
        <p:spPr/>
        <p:txBody>
          <a:bodyPr/>
          <a:lstStyle/>
          <a:p>
            <a:fld id="{84213905-6977-483F-A6D4-76C387D503DD}"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40</a:t>
            </a:fld>
            <a:endParaRPr lang="en-US" dirty="0"/>
          </a:p>
        </p:txBody>
      </p:sp>
      <p:pic>
        <p:nvPicPr>
          <p:cNvPr id="14338" name="Picture 2" descr="Structured and Unstructured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257" y="2112135"/>
            <a:ext cx="3343275" cy="2041301"/>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admin\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445" y="3354946"/>
            <a:ext cx="3060812" cy="159698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C:\Users\admin\Desktop\Examples-of-M2M-communic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8856" y="4372376"/>
            <a:ext cx="1712890" cy="1899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and Unstructured Data</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41</a:t>
            </a:fld>
            <a:endParaRPr lang="en-US" dirty="0"/>
          </a:p>
        </p:txBody>
      </p:sp>
      <p:pic>
        <p:nvPicPr>
          <p:cNvPr id="16386" name="Picture 2" descr="Image result for structured data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530" y="1275008"/>
            <a:ext cx="5203064" cy="494548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structured dat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10" y="1266978"/>
            <a:ext cx="4520485" cy="435305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6323527" y="3483734"/>
            <a:ext cx="618186" cy="528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t>Business Leaders  Perceptive – Characteristics of Big data</a:t>
            </a:r>
            <a:endParaRPr lang="en-US" sz="2800" b="1"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42</a:t>
            </a:fld>
            <a:endParaRPr lang="en-US" dirty="0"/>
          </a:p>
        </p:txBody>
      </p:sp>
      <p:pic>
        <p:nvPicPr>
          <p:cNvPr id="12290" name="Picture 2" descr="Five R's of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069" y="1146220"/>
            <a:ext cx="10483403" cy="5164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rgbClr val="C00000"/>
                </a:solidFill>
              </a:rPr>
              <a:t>Why Big Data Analytics is buzzword now</a:t>
            </a:r>
            <a:endParaRPr lang="en-US" dirty="0">
              <a:solidFill>
                <a:srgbClr val="C00000"/>
              </a:solidFill>
            </a:endParaRPr>
          </a:p>
        </p:txBody>
      </p:sp>
      <p:sp>
        <p:nvSpPr>
          <p:cNvPr id="4" name="Date Placeholder 3"/>
          <p:cNvSpPr>
            <a:spLocks noGrp="1"/>
          </p:cNvSpPr>
          <p:nvPr>
            <p:ph type="dt" sz="half" idx="10"/>
          </p:nvPr>
        </p:nvSpPr>
        <p:spPr/>
        <p:txBody>
          <a:bodyPr/>
          <a:lstStyle/>
          <a:p>
            <a:fld id="{8E9C6181-A3FE-4E1A-A5A1-7AB1CA293380}" type="datetime3">
              <a:rPr lang="en-US" smtClean="0"/>
              <a:t>17 July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43</a:t>
            </a:fld>
            <a:endParaRPr lang="en-US" dirty="0"/>
          </a:p>
        </p:txBody>
      </p:sp>
      <p:pic>
        <p:nvPicPr>
          <p:cNvPr id="7" name="Content Placeholder 4"/>
          <p:cNvPicPr>
            <a:picLocks noChangeAspect="1"/>
          </p:cNvPicPr>
          <p:nvPr/>
        </p:nvPicPr>
        <p:blipFill>
          <a:blip r:embed="rId2"/>
          <a:stretch>
            <a:fillRect/>
          </a:stretch>
        </p:blipFill>
        <p:spPr>
          <a:xfrm>
            <a:off x="1604829" y="1224643"/>
            <a:ext cx="9883359" cy="4767262"/>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rgbClr val="C00000"/>
                </a:solidFill>
              </a:rPr>
              <a:t>Why Big Data Analytics is buzzword now</a:t>
            </a:r>
            <a:endParaRPr lang="en-US" sz="3600" dirty="0"/>
          </a:p>
        </p:txBody>
      </p:sp>
      <p:pic>
        <p:nvPicPr>
          <p:cNvPr id="7" name="Content Placeholder 6"/>
          <p:cNvPicPr>
            <a:picLocks noGrp="1" noChangeAspect="1"/>
          </p:cNvPicPr>
          <p:nvPr>
            <p:ph idx="1"/>
          </p:nvPr>
        </p:nvPicPr>
        <p:blipFill>
          <a:blip r:embed="rId3"/>
          <a:stretch>
            <a:fillRect/>
          </a:stretch>
        </p:blipFill>
        <p:spPr>
          <a:xfrm>
            <a:off x="1880655" y="1139825"/>
            <a:ext cx="9929752" cy="3314700"/>
          </a:xfrm>
          <a:prstGeom prst="rect">
            <a:avLst/>
          </a:prstGeom>
        </p:spPr>
      </p:pic>
      <p:sp>
        <p:nvSpPr>
          <p:cNvPr id="4" name="Date Placeholder 3"/>
          <p:cNvSpPr>
            <a:spLocks noGrp="1"/>
          </p:cNvSpPr>
          <p:nvPr>
            <p:ph type="dt" sz="half" idx="10"/>
          </p:nvPr>
        </p:nvSpPr>
        <p:spPr/>
        <p:txBody>
          <a:bodyPr/>
          <a:lstStyle/>
          <a:p>
            <a:fld id="{7ADF2F51-8DA3-4A5C-B875-6DB55B931CF6}" type="datetime3">
              <a:rPr lang="en-US" sz="1600" b="1" smtClean="0">
                <a:solidFill>
                  <a:srgbClr val="7030A0"/>
                </a:solidFill>
              </a:rPr>
              <a:t>17 July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44</a:t>
            </a:fld>
            <a:endParaRPr lang="en-US" sz="2000" dirty="0">
              <a:solidFill>
                <a:srgbClr val="7030A0"/>
              </a:solidFill>
            </a:endParaRPr>
          </a:p>
        </p:txBody>
      </p:sp>
      <p:sp>
        <p:nvSpPr>
          <p:cNvPr id="29" name="Content Placeholder 2"/>
          <p:cNvSpPr txBox="1"/>
          <p:nvPr/>
        </p:nvSpPr>
        <p:spPr>
          <a:xfrm>
            <a:off x="1458684" y="4732615"/>
            <a:ext cx="10578145" cy="1329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a:lnSpc>
                <a:spcPct val="120000"/>
              </a:lnSpc>
            </a:pPr>
            <a:r>
              <a:rPr lang="en-US" sz="2400" b="1" dirty="0" smtClean="0">
                <a:latin typeface="Calibri" pitchFamily="34" charset="0"/>
                <a:cs typeface="Calibri" pitchFamily="34" charset="0"/>
              </a:rPr>
              <a:t>Previously, the progress and innovation is not hindered by the ability to collect data but by the ability to </a:t>
            </a:r>
            <a:r>
              <a:rPr lang="en-US" sz="2400" b="1" i="1" dirty="0" smtClean="0">
                <a:solidFill>
                  <a:srgbClr val="002060"/>
                </a:solidFill>
                <a:latin typeface="Calibri" pitchFamily="34" charset="0"/>
                <a:cs typeface="Calibri" pitchFamily="34" charset="0"/>
              </a:rPr>
              <a:t>manage, analyze, visualize, and discover knowledge</a:t>
            </a:r>
            <a:r>
              <a:rPr lang="en-US" sz="2400" b="1" dirty="0" smtClean="0">
                <a:latin typeface="Calibri" pitchFamily="34" charset="0"/>
                <a:cs typeface="Calibri" pitchFamily="34" charset="0"/>
              </a:rPr>
              <a:t> from the collected data in a </a:t>
            </a:r>
            <a:r>
              <a:rPr lang="en-US" sz="2400" b="1" i="1" dirty="0" smtClean="0">
                <a:solidFill>
                  <a:srgbClr val="002060"/>
                </a:solidFill>
                <a:latin typeface="Calibri" pitchFamily="34" charset="0"/>
                <a:cs typeface="Calibri" pitchFamily="34" charset="0"/>
              </a:rPr>
              <a:t>timely manner and in a scalable fashion</a:t>
            </a:r>
            <a:endParaRPr lang="en-US" sz="2400" b="1" i="1" dirty="0">
              <a:solidFill>
                <a:srgbClr val="002060"/>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dissolve">
                                      <p:cBhvr>
                                        <p:cTn id="7"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Limitations of Existing Data Analytics Architectures</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45</a:t>
            </a:fld>
            <a:endParaRPr lang="en-US" dirty="0"/>
          </a:p>
        </p:txBody>
      </p:sp>
      <p:pic>
        <p:nvPicPr>
          <p:cNvPr id="1028" name="Picture 4" descr="Limitations of Existing Data Analytic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85" y="1275009"/>
            <a:ext cx="9659155" cy="481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07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391888" y="128789"/>
            <a:ext cx="9727842" cy="734096"/>
          </a:xfrm>
        </p:spPr>
        <p:txBody>
          <a:bodyPr>
            <a:normAutofit/>
          </a:bodyPr>
          <a:lstStyle/>
          <a:p>
            <a:r>
              <a:rPr lang="en-US" b="1" dirty="0">
                <a:solidFill>
                  <a:srgbClr val="FF0000"/>
                </a:solidFill>
              </a:rPr>
              <a:t>The datacenter </a:t>
            </a:r>
            <a:r>
              <a:rPr lang="en-US" b="1" i="1" dirty="0">
                <a:solidFill>
                  <a:srgbClr val="FF0000"/>
                </a:solidFill>
              </a:rPr>
              <a:t>is</a:t>
            </a:r>
            <a:r>
              <a:rPr lang="en-US" b="1" dirty="0">
                <a:solidFill>
                  <a:srgbClr val="FF0000"/>
                </a:solidFill>
              </a:rPr>
              <a:t> the computer</a:t>
            </a:r>
            <a:r>
              <a:rPr lang="en-US" b="1" dirty="0" smtClean="0">
                <a:solidFill>
                  <a:srgbClr val="FF0000"/>
                </a:solidFill>
              </a:rPr>
              <a:t>!</a:t>
            </a:r>
            <a:endParaRPr lang="en-US" b="1" dirty="0">
              <a:latin typeface="Arial" charset="0"/>
              <a:ea typeface="ＭＳ Ｐゴシック" charset="0"/>
              <a:cs typeface="ＭＳ Ｐゴシック" charset="0"/>
            </a:endParaRPr>
          </a:p>
        </p:txBody>
      </p:sp>
      <p:pic>
        <p:nvPicPr>
          <p:cNvPr id="14339" name="Picture 3" descr="Picture 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0801" y="1120462"/>
            <a:ext cx="9870016" cy="550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032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Apache </a:t>
            </a:r>
            <a:r>
              <a:rPr lang="en-US" b="1" dirty="0" err="1" smtClean="0">
                <a:solidFill>
                  <a:srgbClr val="FF0000"/>
                </a:solidFill>
              </a:rPr>
              <a:t>Hadoop</a:t>
            </a:r>
            <a:endParaRPr lang="en-US" b="1" dirty="0">
              <a:solidFill>
                <a:srgbClr val="FF0000"/>
              </a:solidFill>
            </a:endParaRPr>
          </a:p>
        </p:txBody>
      </p:sp>
      <p:sp>
        <p:nvSpPr>
          <p:cNvPr id="3" name="Content Placeholder 2"/>
          <p:cNvSpPr>
            <a:spLocks noGrp="1"/>
          </p:cNvSpPr>
          <p:nvPr>
            <p:ph idx="1"/>
          </p:nvPr>
        </p:nvSpPr>
        <p:spPr>
          <a:xfrm>
            <a:off x="1468192" y="1223494"/>
            <a:ext cx="10114208" cy="5215944"/>
          </a:xfrm>
        </p:spPr>
        <p:txBody>
          <a:bodyPr>
            <a:normAutofit/>
          </a:bodyPr>
          <a:lstStyle/>
          <a:p>
            <a:r>
              <a:rPr lang="en-US" dirty="0"/>
              <a:t>S</a:t>
            </a:r>
            <a:r>
              <a:rPr lang="en-US" dirty="0" smtClean="0"/>
              <a:t>calable </a:t>
            </a:r>
            <a:r>
              <a:rPr lang="en-US" dirty="0"/>
              <a:t>fault-tolerant distributed system </a:t>
            </a:r>
            <a:r>
              <a:rPr lang="en-US" dirty="0" smtClean="0"/>
              <a:t>for Big Data:</a:t>
            </a:r>
          </a:p>
          <a:p>
            <a:pPr lvl="1"/>
            <a:r>
              <a:rPr lang="en-US" dirty="0" smtClean="0"/>
              <a:t>Data Storage </a:t>
            </a:r>
          </a:p>
          <a:p>
            <a:pPr lvl="1"/>
            <a:r>
              <a:rPr lang="en-US" dirty="0" smtClean="0"/>
              <a:t>Data Processing </a:t>
            </a:r>
          </a:p>
          <a:p>
            <a:pPr lvl="1"/>
            <a:r>
              <a:rPr lang="en-US" dirty="0" smtClean="0"/>
              <a:t>A virtual Big Data machine </a:t>
            </a:r>
            <a:endParaRPr lang="en-US" dirty="0"/>
          </a:p>
          <a:p>
            <a:pPr lvl="1"/>
            <a:r>
              <a:rPr lang="en-US" dirty="0" smtClean="0"/>
              <a:t>Borrowed concepts/Ideas from Google; Open source under </a:t>
            </a:r>
            <a:r>
              <a:rPr lang="en-US" dirty="0"/>
              <a:t>the Apache </a:t>
            </a:r>
            <a:r>
              <a:rPr lang="en-US" dirty="0" smtClean="0"/>
              <a:t>license </a:t>
            </a:r>
          </a:p>
          <a:p>
            <a:pPr marL="0" indent="0">
              <a:buNone/>
            </a:pPr>
            <a:endParaRPr lang="en-US" dirty="0"/>
          </a:p>
          <a:p>
            <a:r>
              <a:rPr lang="en-US" dirty="0" smtClean="0"/>
              <a:t> </a:t>
            </a:r>
            <a:r>
              <a:rPr lang="en-US" dirty="0"/>
              <a:t>Core </a:t>
            </a:r>
            <a:r>
              <a:rPr lang="en-US" dirty="0" err="1"/>
              <a:t>Hadoop</a:t>
            </a:r>
            <a:r>
              <a:rPr lang="en-US" dirty="0"/>
              <a:t> has two main systems</a:t>
            </a:r>
            <a:r>
              <a:rPr lang="en-US" dirty="0" smtClean="0"/>
              <a:t>:</a:t>
            </a:r>
          </a:p>
          <a:p>
            <a:pPr lvl="1"/>
            <a:r>
              <a:rPr lang="en-US" b="1" dirty="0" err="1" smtClean="0"/>
              <a:t>Hadoop</a:t>
            </a:r>
            <a:r>
              <a:rPr lang="en-US" b="1" dirty="0" smtClean="0"/>
              <a:t>/MapReduce</a:t>
            </a:r>
            <a:r>
              <a:rPr lang="en-US" dirty="0"/>
              <a:t>: distributed </a:t>
            </a:r>
            <a:r>
              <a:rPr lang="en-US" dirty="0" smtClean="0"/>
              <a:t>big data processing infrastructure (abstract/paradigm, fault</a:t>
            </a:r>
            <a:r>
              <a:rPr lang="en-US" dirty="0"/>
              <a:t>-</a:t>
            </a:r>
            <a:r>
              <a:rPr lang="en-US" dirty="0" smtClean="0"/>
              <a:t>tolerant, schedule, execution) </a:t>
            </a:r>
          </a:p>
          <a:p>
            <a:pPr lvl="1"/>
            <a:r>
              <a:rPr lang="en-US" b="1" dirty="0" smtClean="0"/>
              <a:t>HDFS (</a:t>
            </a:r>
            <a:r>
              <a:rPr lang="en-US" b="1" dirty="0" err="1" smtClean="0"/>
              <a:t>Hadoop</a:t>
            </a:r>
            <a:r>
              <a:rPr lang="en-US" b="1" dirty="0" smtClean="0"/>
              <a:t> </a:t>
            </a:r>
            <a:r>
              <a:rPr lang="en-US" b="1" dirty="0"/>
              <a:t>Distributed File </a:t>
            </a:r>
            <a:r>
              <a:rPr lang="en-US" b="1" dirty="0" smtClean="0"/>
              <a:t>System)</a:t>
            </a:r>
            <a:r>
              <a:rPr lang="en-US" dirty="0" smtClean="0"/>
              <a:t>: </a:t>
            </a:r>
            <a:r>
              <a:rPr lang="en-US" dirty="0"/>
              <a:t>fault-</a:t>
            </a:r>
            <a:r>
              <a:rPr lang="en-US" dirty="0" smtClean="0"/>
              <a:t>tolerant, high-bandwidth, high availability distributed storage</a:t>
            </a:r>
            <a:endParaRPr lang="en-US" dirty="0"/>
          </a:p>
        </p:txBody>
      </p:sp>
    </p:spTree>
    <p:extLst>
      <p:ext uri="{BB962C8B-B14F-4D97-AF65-F5344CB8AC3E}">
        <p14:creationId xmlns:p14="http://schemas.microsoft.com/office/powerpoint/2010/main" val="35584711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Harnessing Big Data</a:t>
            </a:r>
            <a:endParaRPr lang="en-US" b="1" dirty="0"/>
          </a:p>
        </p:txBody>
      </p:sp>
      <p:sp>
        <p:nvSpPr>
          <p:cNvPr id="4" name="Date Placeholder 3"/>
          <p:cNvSpPr>
            <a:spLocks noGrp="1"/>
          </p:cNvSpPr>
          <p:nvPr>
            <p:ph type="dt" sz="half" idx="10"/>
          </p:nvPr>
        </p:nvSpPr>
        <p:spPr/>
        <p:txBody>
          <a:bodyPr/>
          <a:lstStyle/>
          <a:p>
            <a:fld id="{918D2DEE-837E-493D-9F58-53E23B641532}" type="datetime3">
              <a:rPr lang="en-US" sz="1600" b="1" smtClean="0">
                <a:solidFill>
                  <a:srgbClr val="7030A0"/>
                </a:solidFill>
              </a:rPr>
              <a:t>17 July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48</a:t>
            </a:fld>
            <a:endParaRPr lang="en-US" sz="2000" dirty="0">
              <a:solidFill>
                <a:srgbClr val="7030A0"/>
              </a:solidFill>
            </a:endParaRPr>
          </a:p>
        </p:txBody>
      </p:sp>
      <p:pic>
        <p:nvPicPr>
          <p:cNvPr id="7" name="Content Placeholder 6"/>
          <p:cNvPicPr>
            <a:picLocks noGrp="1" noChangeAspect="1"/>
          </p:cNvPicPr>
          <p:nvPr>
            <p:ph idx="1"/>
          </p:nvPr>
        </p:nvPicPr>
        <p:blipFill>
          <a:blip r:embed="rId3"/>
          <a:stretch>
            <a:fillRect/>
          </a:stretch>
        </p:blipFill>
        <p:spPr>
          <a:xfrm>
            <a:off x="2769422" y="1220189"/>
            <a:ext cx="6322155" cy="385057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337176" y="5189012"/>
            <a:ext cx="8448675" cy="120967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Recommender Systems</a:t>
            </a:r>
            <a:endParaRPr lang="en-US" b="1" dirty="0">
              <a:solidFill>
                <a:srgbClr val="C00000"/>
              </a:solidFill>
            </a:endParaRPr>
          </a:p>
        </p:txBody>
      </p:sp>
      <p:sp>
        <p:nvSpPr>
          <p:cNvPr id="3" name="Content Placeholder 2"/>
          <p:cNvSpPr>
            <a:spLocks noGrp="1"/>
          </p:cNvSpPr>
          <p:nvPr>
            <p:ph idx="1"/>
          </p:nvPr>
        </p:nvSpPr>
        <p:spPr>
          <a:xfrm>
            <a:off x="1458685" y="4738255"/>
            <a:ext cx="10515600" cy="1460933"/>
          </a:xfrm>
        </p:spPr>
        <p:txBody>
          <a:bodyPr/>
          <a:lstStyle/>
          <a:p>
            <a:r>
              <a:rPr lang="en-US" dirty="0">
                <a:solidFill>
                  <a:srgbClr val="C00000"/>
                </a:solidFill>
              </a:rPr>
              <a:t>Amazon</a:t>
            </a:r>
            <a:r>
              <a:rPr lang="en-US" dirty="0"/>
              <a:t> use customer click-stream data and historical purchase data of 152 million customers and each user is shown customized results on customized web pages.</a:t>
            </a:r>
          </a:p>
        </p:txBody>
      </p:sp>
      <p:sp>
        <p:nvSpPr>
          <p:cNvPr id="4" name="Date Placeholder 3"/>
          <p:cNvSpPr>
            <a:spLocks noGrp="1"/>
          </p:cNvSpPr>
          <p:nvPr>
            <p:ph type="dt" sz="half" idx="10"/>
          </p:nvPr>
        </p:nvSpPr>
        <p:spPr/>
        <p:txBody>
          <a:bodyPr/>
          <a:lstStyle/>
          <a:p>
            <a:fld id="{0A728925-A42B-4DB4-9A39-F967ED2084FF}" type="datetime3">
              <a:rPr lang="en-US" smtClean="0"/>
              <a:t>17 July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49</a:t>
            </a:fld>
            <a:endParaRPr lang="en-US" dirty="0"/>
          </a:p>
        </p:txBody>
      </p:sp>
      <p:pic>
        <p:nvPicPr>
          <p:cNvPr id="7" name="Picture 6"/>
          <p:cNvPicPr>
            <a:picLocks noChangeAspect="1"/>
          </p:cNvPicPr>
          <p:nvPr/>
        </p:nvPicPr>
        <p:blipFill>
          <a:blip r:embed="rId2"/>
          <a:stretch>
            <a:fillRect/>
          </a:stretch>
        </p:blipFill>
        <p:spPr>
          <a:xfrm>
            <a:off x="1777538" y="1209237"/>
            <a:ext cx="4785309" cy="3164118"/>
          </a:xfrm>
          <a:prstGeom prst="rect">
            <a:avLst/>
          </a:prstGeom>
        </p:spPr>
      </p:pic>
      <p:pic>
        <p:nvPicPr>
          <p:cNvPr id="8" name="Picture 7"/>
          <p:cNvPicPr>
            <a:picLocks noChangeAspect="1"/>
          </p:cNvPicPr>
          <p:nvPr/>
        </p:nvPicPr>
        <p:blipFill>
          <a:blip r:embed="rId3"/>
          <a:stretch>
            <a:fillRect/>
          </a:stretch>
        </p:blipFill>
        <p:spPr>
          <a:xfrm>
            <a:off x="6469479" y="1483108"/>
            <a:ext cx="4372693" cy="296882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a:t>
            </a:fld>
            <a:endParaRPr lang="en-US" dirty="0"/>
          </a:p>
        </p:txBody>
      </p:sp>
      <p:pic>
        <p:nvPicPr>
          <p:cNvPr id="10242" name="Picture 2" descr="C:\Users\admin\Desktop\internet-in-a-minute-big-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406" y="1120462"/>
            <a:ext cx="9968248" cy="5048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Watson wins Jeopardy!</a:t>
            </a:r>
          </a:p>
        </p:txBody>
      </p:sp>
      <p:sp>
        <p:nvSpPr>
          <p:cNvPr id="3" name="Content Placeholder 2"/>
          <p:cNvSpPr>
            <a:spLocks noGrp="1"/>
          </p:cNvSpPr>
          <p:nvPr>
            <p:ph idx="1"/>
          </p:nvPr>
        </p:nvSpPr>
        <p:spPr/>
        <p:txBody>
          <a:bodyPr>
            <a:normAutofit fontScale="92500" lnSpcReduction="10000"/>
          </a:bodyPr>
          <a:lstStyle/>
          <a:p>
            <a:endParaRPr lang="en-US" sz="1800" dirty="0" smtClean="0"/>
          </a:p>
          <a:p>
            <a:r>
              <a:rPr lang="en-US" sz="3300" dirty="0" smtClean="0">
                <a:solidFill>
                  <a:srgbClr val="C00000"/>
                </a:solidFill>
              </a:rPr>
              <a:t>Watson</a:t>
            </a:r>
            <a:r>
              <a:rPr lang="en-US" sz="3300" dirty="0" smtClean="0"/>
              <a:t> </a:t>
            </a:r>
            <a:r>
              <a:rPr lang="en-US" sz="3300" dirty="0"/>
              <a:t>was able to achieve this feat by using natural language processing and big data to comprehend the questions and then come up with the correct answer</a:t>
            </a:r>
            <a:endParaRPr lang="en-US" sz="33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2100" dirty="0" smtClean="0"/>
              <a:t>http</a:t>
            </a:r>
            <a:r>
              <a:rPr lang="en-US" sz="2100" dirty="0"/>
              <a:t>://www.siia.net/blog/index.php/2013/05/ibms-watson-graduates-from-winning-jeopardy-to-changing-healthcare/</a:t>
            </a:r>
          </a:p>
        </p:txBody>
      </p:sp>
      <p:sp>
        <p:nvSpPr>
          <p:cNvPr id="4" name="Date Placeholder 3"/>
          <p:cNvSpPr>
            <a:spLocks noGrp="1"/>
          </p:cNvSpPr>
          <p:nvPr>
            <p:ph type="dt" sz="half" idx="10"/>
          </p:nvPr>
        </p:nvSpPr>
        <p:spPr/>
        <p:txBody>
          <a:bodyPr/>
          <a:lstStyle/>
          <a:p>
            <a:fld id="{89B704C4-BFC4-4AE3-A5C0-164F965530BF}" type="datetime3">
              <a:rPr lang="en-US" sz="1600" b="1" smtClean="0">
                <a:solidFill>
                  <a:srgbClr val="7030A0"/>
                </a:solidFill>
              </a:rPr>
              <a:t>17 July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50</a:t>
            </a:fld>
            <a:endParaRPr lang="en-US" sz="2000" dirty="0">
              <a:solidFill>
                <a:srgbClr val="7030A0"/>
              </a:solidFill>
            </a:endParaRPr>
          </a:p>
        </p:txBody>
      </p:sp>
      <p:pic>
        <p:nvPicPr>
          <p:cNvPr id="7" name="Picture 6"/>
          <p:cNvPicPr>
            <a:picLocks noChangeAspect="1"/>
          </p:cNvPicPr>
          <p:nvPr/>
        </p:nvPicPr>
        <p:blipFill>
          <a:blip r:embed="rId3"/>
          <a:stretch>
            <a:fillRect/>
          </a:stretch>
        </p:blipFill>
        <p:spPr>
          <a:xfrm>
            <a:off x="3464502" y="2877344"/>
            <a:ext cx="5429250" cy="226695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Ford</a:t>
            </a:r>
            <a:r>
              <a:rPr lang="en-US" dirty="0" smtClean="0"/>
              <a:t> </a:t>
            </a:r>
            <a:endParaRPr lang="en-US" dirty="0"/>
          </a:p>
        </p:txBody>
      </p:sp>
      <p:sp>
        <p:nvSpPr>
          <p:cNvPr id="4" name="Date Placeholder 3"/>
          <p:cNvSpPr>
            <a:spLocks noGrp="1"/>
          </p:cNvSpPr>
          <p:nvPr>
            <p:ph type="dt" sz="half" idx="10"/>
          </p:nvPr>
        </p:nvSpPr>
        <p:spPr/>
        <p:txBody>
          <a:bodyPr/>
          <a:lstStyle/>
          <a:p>
            <a:fld id="{6DD83655-4BC8-4D95-BBC6-88D39DDE4141}" type="datetime3">
              <a:rPr lang="en-US" smtClean="0"/>
              <a:t>17 July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51</a:t>
            </a:fld>
            <a:endParaRPr lang="en-US" dirty="0"/>
          </a:p>
        </p:txBody>
      </p:sp>
      <p:pic>
        <p:nvPicPr>
          <p:cNvPr id="8" name="Content Placeholder 7"/>
          <p:cNvPicPr>
            <a:picLocks noGrp="1" noChangeAspect="1"/>
          </p:cNvPicPr>
          <p:nvPr>
            <p:ph idx="1"/>
          </p:nvPr>
        </p:nvPicPr>
        <p:blipFill>
          <a:blip r:embed="rId2"/>
          <a:stretch>
            <a:fillRect/>
          </a:stretch>
        </p:blipFill>
        <p:spPr>
          <a:xfrm>
            <a:off x="3735215" y="1254471"/>
            <a:ext cx="4267200" cy="2819400"/>
          </a:xfrm>
          <a:prstGeom prst="rect">
            <a:avLst/>
          </a:prstGeom>
        </p:spPr>
      </p:pic>
      <p:sp>
        <p:nvSpPr>
          <p:cNvPr id="10" name="Rectangle 9"/>
          <p:cNvSpPr/>
          <p:nvPr/>
        </p:nvSpPr>
        <p:spPr>
          <a:xfrm>
            <a:off x="1895302" y="4538749"/>
            <a:ext cx="9775767" cy="13632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charset="2"/>
              <a:buChar char="Ø"/>
            </a:pPr>
            <a:r>
              <a:rPr lang="en-US" sz="2800" b="1" dirty="0">
                <a:solidFill>
                  <a:schemeClr val="tx1"/>
                </a:solidFill>
              </a:rPr>
              <a:t>At </a:t>
            </a:r>
            <a:r>
              <a:rPr lang="en-US" sz="2800" b="1" dirty="0">
                <a:solidFill>
                  <a:srgbClr val="FF0000"/>
                </a:solidFill>
              </a:rPr>
              <a:t>Ford</a:t>
            </a:r>
            <a:r>
              <a:rPr lang="en-US" sz="2800" b="1" dirty="0">
                <a:solidFill>
                  <a:schemeClr val="tx1"/>
                </a:solidFill>
              </a:rPr>
              <a:t>, big data is impacting the parts and features of those cars before they’re ever part of a design file.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Traffic Analysis</a:t>
            </a:r>
            <a:endParaRPr lang="en-US" b="1" dirty="0">
              <a:solidFill>
                <a:srgbClr val="C00000"/>
              </a:solidFill>
            </a:endParaRPr>
          </a:p>
        </p:txBody>
      </p:sp>
      <p:pic>
        <p:nvPicPr>
          <p:cNvPr id="7" name="Content Placeholder 6"/>
          <p:cNvPicPr>
            <a:picLocks noGrp="1" noChangeAspect="1"/>
          </p:cNvPicPr>
          <p:nvPr>
            <p:ph idx="1"/>
          </p:nvPr>
        </p:nvPicPr>
        <p:blipFill>
          <a:blip r:embed="rId2"/>
          <a:stretch>
            <a:fillRect/>
          </a:stretch>
        </p:blipFill>
        <p:spPr>
          <a:xfrm>
            <a:off x="3581399" y="1179744"/>
            <a:ext cx="4408705" cy="2876867"/>
          </a:xfrm>
          <a:prstGeom prst="rect">
            <a:avLst/>
          </a:prstGeom>
        </p:spPr>
      </p:pic>
      <p:sp>
        <p:nvSpPr>
          <p:cNvPr id="4" name="Date Placeholder 3"/>
          <p:cNvSpPr>
            <a:spLocks noGrp="1"/>
          </p:cNvSpPr>
          <p:nvPr>
            <p:ph type="dt" sz="half" idx="10"/>
          </p:nvPr>
        </p:nvSpPr>
        <p:spPr/>
        <p:txBody>
          <a:bodyPr/>
          <a:lstStyle/>
          <a:p>
            <a:fld id="{AFFA6B1E-5A31-47D6-A50B-1B0463FA7355}" type="datetime3">
              <a:rPr lang="en-US" smtClean="0"/>
              <a:t>17 July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52</a:t>
            </a:fld>
            <a:endParaRPr lang="en-US" dirty="0"/>
          </a:p>
        </p:txBody>
      </p:sp>
      <p:sp>
        <p:nvSpPr>
          <p:cNvPr id="8" name="Rectangle 7"/>
          <p:cNvSpPr/>
          <p:nvPr/>
        </p:nvSpPr>
        <p:spPr>
          <a:xfrm>
            <a:off x="1762298" y="4455622"/>
            <a:ext cx="10224655" cy="16625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Anyone who has driven in Los Angeles has experienced the traffic nightmare. The </a:t>
            </a:r>
            <a:r>
              <a:rPr lang="en-US" sz="2400" b="1" dirty="0" smtClean="0">
                <a:solidFill>
                  <a:schemeClr val="tx1"/>
                </a:solidFill>
              </a:rPr>
              <a:t>US government </a:t>
            </a:r>
            <a:r>
              <a:rPr lang="en-US" sz="2400" b="1" dirty="0">
                <a:solidFill>
                  <a:schemeClr val="tx1"/>
                </a:solidFill>
              </a:rPr>
              <a:t>is using big data to keep traffic moving on the I-10 and I-110 freeways for drivers who are willing to pay for less congestion.</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Health Care</a:t>
            </a:r>
            <a:endParaRPr lang="en-US" b="1" dirty="0">
              <a:solidFill>
                <a:srgbClr val="C00000"/>
              </a:solidFill>
            </a:endParaRPr>
          </a:p>
        </p:txBody>
      </p:sp>
      <p:pic>
        <p:nvPicPr>
          <p:cNvPr id="8" name="Content Placeholder 7"/>
          <p:cNvPicPr>
            <a:picLocks noGrp="1" noChangeAspect="1"/>
          </p:cNvPicPr>
          <p:nvPr>
            <p:ph idx="1"/>
          </p:nvPr>
        </p:nvPicPr>
        <p:blipFill>
          <a:blip r:embed="rId2"/>
          <a:stretch>
            <a:fillRect/>
          </a:stretch>
        </p:blipFill>
        <p:spPr>
          <a:xfrm>
            <a:off x="4497474" y="1317056"/>
            <a:ext cx="4048010" cy="2865445"/>
          </a:xfrm>
          <a:prstGeom prst="rect">
            <a:avLst/>
          </a:prstGeom>
        </p:spPr>
      </p:pic>
      <p:sp>
        <p:nvSpPr>
          <p:cNvPr id="4" name="Date Placeholder 3"/>
          <p:cNvSpPr>
            <a:spLocks noGrp="1"/>
          </p:cNvSpPr>
          <p:nvPr>
            <p:ph type="dt" sz="half" idx="10"/>
          </p:nvPr>
        </p:nvSpPr>
        <p:spPr/>
        <p:txBody>
          <a:bodyPr/>
          <a:lstStyle/>
          <a:p>
            <a:fld id="{102EEF74-FD66-47D0-AAFE-36E2F45AE873}" type="datetime3">
              <a:rPr lang="en-US" smtClean="0"/>
              <a:t>17 July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53</a:t>
            </a:fld>
            <a:endParaRPr lang="en-US" dirty="0"/>
          </a:p>
        </p:txBody>
      </p:sp>
      <p:sp>
        <p:nvSpPr>
          <p:cNvPr id="7" name="Rectangle 6"/>
          <p:cNvSpPr/>
          <p:nvPr/>
        </p:nvSpPr>
        <p:spPr>
          <a:xfrm>
            <a:off x="1729047" y="4322618"/>
            <a:ext cx="9991898" cy="17290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a:p>
            <a:r>
              <a:rPr lang="en-US" sz="2400" dirty="0">
                <a:solidFill>
                  <a:srgbClr val="FF0000"/>
                </a:solidFill>
              </a:rPr>
              <a:t>Aetna</a:t>
            </a:r>
            <a:r>
              <a:rPr lang="en-US" sz="2400" dirty="0">
                <a:solidFill>
                  <a:schemeClr val="tx1"/>
                </a:solidFill>
              </a:rPr>
              <a:t>, the insurance company that currently serves 18.2 million members, has a lot of data on its customers in the form of conditions treated (or billed for), prescriptions filled and the types of treatments doctors prescribe, and now it’s using that data to improve patient care.</a:t>
            </a:r>
          </a:p>
          <a:p>
            <a:pPr algn="ct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Big data in Genomic Analysis</a:t>
            </a:r>
            <a:endParaRPr lang="en-US" b="1" dirty="0">
              <a:solidFill>
                <a:srgbClr val="FF0000"/>
              </a:solidFill>
            </a:endParaRPr>
          </a:p>
        </p:txBody>
      </p:sp>
      <p:sp>
        <p:nvSpPr>
          <p:cNvPr id="3" name="Content Placeholder 2"/>
          <p:cNvSpPr>
            <a:spLocks noGrp="1"/>
          </p:cNvSpPr>
          <p:nvPr>
            <p:ph idx="1"/>
          </p:nvPr>
        </p:nvSpPr>
        <p:spPr>
          <a:xfrm>
            <a:off x="1458685" y="1712422"/>
            <a:ext cx="10515600" cy="4486767"/>
          </a:xfrm>
        </p:spPr>
        <p:txBody>
          <a:bodyPr/>
          <a:lstStyle/>
          <a:p>
            <a:r>
              <a:rPr lang="en-US" dirty="0"/>
              <a:t>Three billion base pairs make up the DNA present in humans. It’s probably safe to say that such a massive amount of data should be organized in a useful way, especially if it presents the possibility of eliminating cancer</a:t>
            </a:r>
            <a:r>
              <a:rPr lang="en-US" dirty="0" smtClean="0"/>
              <a:t>.</a:t>
            </a:r>
          </a:p>
          <a:p>
            <a:endParaRPr lang="en-US" dirty="0"/>
          </a:p>
          <a:p>
            <a:r>
              <a:rPr lang="en-US" dirty="0"/>
              <a:t>Lynda Chin et al. explain that genome </a:t>
            </a:r>
            <a:r>
              <a:rPr lang="en-US" dirty="0" smtClean="0"/>
              <a:t>analysis using </a:t>
            </a:r>
            <a:r>
              <a:rPr lang="en-US" dirty="0" err="1" smtClean="0"/>
              <a:t>Hadoop</a:t>
            </a:r>
            <a:r>
              <a:rPr lang="en-US" dirty="0" smtClean="0"/>
              <a:t> leading to </a:t>
            </a:r>
            <a:r>
              <a:rPr lang="en-US" dirty="0"/>
              <a:t>new cancer therapy targets and discoveries about certain cancer mutations and the medical responses they </a:t>
            </a:r>
            <a:r>
              <a:rPr lang="en-US" dirty="0" smtClean="0"/>
              <a:t>require.</a:t>
            </a:r>
          </a:p>
          <a:p>
            <a:r>
              <a:rPr lang="en-US" dirty="0">
                <a:hlinkClick r:id="rId3"/>
              </a:rPr>
              <a:t>http://</a:t>
            </a:r>
            <a:r>
              <a:rPr lang="en-US" dirty="0" smtClean="0">
                <a:hlinkClick r:id="rId3"/>
              </a:rPr>
              <a:t>genesdev.cshlp.org/content/25/6/534.full.pdf+html</a:t>
            </a:r>
            <a:endParaRPr lang="en-US" dirty="0" smtClean="0"/>
          </a:p>
          <a:p>
            <a:endParaRPr lang="en-US" dirty="0"/>
          </a:p>
        </p:txBody>
      </p:sp>
      <p:sp>
        <p:nvSpPr>
          <p:cNvPr id="4" name="Date Placeholder 3"/>
          <p:cNvSpPr>
            <a:spLocks noGrp="1"/>
          </p:cNvSpPr>
          <p:nvPr>
            <p:ph type="dt" sz="half" idx="10"/>
          </p:nvPr>
        </p:nvSpPr>
        <p:spPr/>
        <p:txBody>
          <a:bodyPr/>
          <a:lstStyle/>
          <a:p>
            <a:fld id="{54E673F0-01D4-4814-AEEB-31205A0F510D}" type="datetime3">
              <a:rPr lang="en-US" sz="1600" b="1" smtClean="0">
                <a:solidFill>
                  <a:srgbClr val="7030A0"/>
                </a:solidFill>
              </a:rPr>
              <a:t>17 July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54</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Biomedical Image Processing</a:t>
            </a:r>
          </a:p>
        </p:txBody>
      </p:sp>
      <p:sp>
        <p:nvSpPr>
          <p:cNvPr id="3" name="Content Placeholder 2"/>
          <p:cNvSpPr>
            <a:spLocks noGrp="1"/>
          </p:cNvSpPr>
          <p:nvPr>
            <p:ph idx="1"/>
          </p:nvPr>
        </p:nvSpPr>
        <p:spPr/>
        <p:txBody>
          <a:bodyPr/>
          <a:lstStyle/>
          <a:p>
            <a:r>
              <a:rPr lang="en-US" dirty="0" smtClean="0"/>
              <a:t>Scientists study </a:t>
            </a:r>
            <a:r>
              <a:rPr lang="en-US" dirty="0"/>
              <a:t>the complex molecular interactions that regulate biological systems</a:t>
            </a:r>
            <a:r>
              <a:rPr lang="en-US" dirty="0" smtClean="0"/>
              <a:t>. The </a:t>
            </a:r>
            <a:r>
              <a:rPr lang="en-US" dirty="0"/>
              <a:t>acquisition system has a data rate of 1.5 Mbps, and a typical 48 hour experiment can generate more than 260 GB of images, recorded as hundreds of multichannel videos each corresponding to a different treatment</a:t>
            </a:r>
            <a:r>
              <a:rPr lang="en-US" dirty="0" smtClean="0"/>
              <a:t>.</a:t>
            </a:r>
          </a:p>
          <a:p>
            <a:endParaRPr lang="en-US" dirty="0"/>
          </a:p>
          <a:p>
            <a:r>
              <a:rPr lang="en-US" dirty="0" smtClean="0"/>
              <a:t>They </a:t>
            </a:r>
            <a:r>
              <a:rPr lang="en-US" dirty="0"/>
              <a:t>are using </a:t>
            </a:r>
            <a:r>
              <a:rPr lang="en-US" dirty="0" err="1"/>
              <a:t>hadoop</a:t>
            </a:r>
            <a:r>
              <a:rPr lang="en-US" dirty="0"/>
              <a:t> technology to solve the above problem effectively</a:t>
            </a:r>
            <a:r>
              <a:rPr lang="en-US" dirty="0" smtClean="0"/>
              <a:t>.</a:t>
            </a:r>
          </a:p>
          <a:p>
            <a:endParaRPr lang="en-US" dirty="0"/>
          </a:p>
          <a:p>
            <a:r>
              <a:rPr lang="en-US" dirty="0"/>
              <a:t>Ref: https://cs.uwaterloo.ca/~ashraf/pubs/hpcs09scientific.pdf</a:t>
            </a:r>
          </a:p>
          <a:p>
            <a:endParaRPr lang="en-US" dirty="0"/>
          </a:p>
        </p:txBody>
      </p:sp>
      <p:sp>
        <p:nvSpPr>
          <p:cNvPr id="4" name="Date Placeholder 3"/>
          <p:cNvSpPr>
            <a:spLocks noGrp="1"/>
          </p:cNvSpPr>
          <p:nvPr>
            <p:ph type="dt" sz="half" idx="10"/>
          </p:nvPr>
        </p:nvSpPr>
        <p:spPr/>
        <p:txBody>
          <a:bodyPr/>
          <a:lstStyle/>
          <a:p>
            <a:fld id="{100B5010-7923-4642-8281-D200AA44CC88}" type="datetime3">
              <a:rPr lang="en-US" smtClean="0"/>
              <a:t>17 July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err="1">
                <a:solidFill>
                  <a:srgbClr val="C00000"/>
                </a:solidFill>
              </a:rPr>
              <a:t>Hadoop</a:t>
            </a:r>
            <a:r>
              <a:rPr lang="en-US" b="1" dirty="0">
                <a:solidFill>
                  <a:srgbClr val="C00000"/>
                </a:solidFill>
              </a:rPr>
              <a:t> </a:t>
            </a:r>
            <a:r>
              <a:rPr lang="en-US" b="1" dirty="0" smtClean="0">
                <a:solidFill>
                  <a:srgbClr val="C00000"/>
                </a:solidFill>
              </a:rPr>
              <a:t>for </a:t>
            </a:r>
            <a:r>
              <a:rPr lang="en-US" b="1" dirty="0">
                <a:solidFill>
                  <a:srgbClr val="C00000"/>
                </a:solidFill>
              </a:rPr>
              <a:t>safe disposal of Nuclear waste disposal</a:t>
            </a:r>
          </a:p>
        </p:txBody>
      </p:sp>
      <p:sp>
        <p:nvSpPr>
          <p:cNvPr id="3" name="Content Placeholder 2"/>
          <p:cNvSpPr>
            <a:spLocks noGrp="1"/>
          </p:cNvSpPr>
          <p:nvPr>
            <p:ph idx="1"/>
          </p:nvPr>
        </p:nvSpPr>
        <p:spPr/>
        <p:txBody>
          <a:bodyPr/>
          <a:lstStyle/>
          <a:p>
            <a:r>
              <a:rPr lang="en-US" dirty="0" smtClean="0"/>
              <a:t>This work involves </a:t>
            </a:r>
            <a:r>
              <a:rPr lang="en-US" dirty="0"/>
              <a:t>conducting molecular dynamics simulations of relatively large systems (50,000 atoms) with a fully reactive model for water to understand how radiation damage would affect how quickly nuclear waste forms would degrade</a:t>
            </a:r>
            <a:r>
              <a:rPr lang="en-US" dirty="0" smtClean="0"/>
              <a:t>. </a:t>
            </a:r>
          </a:p>
          <a:p>
            <a:endParaRPr lang="en-US" dirty="0"/>
          </a:p>
          <a:p>
            <a:r>
              <a:rPr lang="en-US" dirty="0" smtClean="0"/>
              <a:t>They have used </a:t>
            </a:r>
            <a:r>
              <a:rPr lang="en-US" dirty="0" err="1" smtClean="0"/>
              <a:t>Hadoop</a:t>
            </a:r>
            <a:r>
              <a:rPr lang="en-US" dirty="0" smtClean="0"/>
              <a:t> for solving the problem.</a:t>
            </a:r>
            <a:endParaRPr lang="en-US" dirty="0"/>
          </a:p>
          <a:p>
            <a:endParaRPr lang="en-US" dirty="0"/>
          </a:p>
          <a:p>
            <a:r>
              <a:rPr lang="en-US" dirty="0"/>
              <a:t>Ref: http://glennklockwood.blogspot.in/2013/06/fortran-python-and-hadoop-for-safer.html</a:t>
            </a:r>
          </a:p>
          <a:p>
            <a:endParaRPr lang="en-US" dirty="0"/>
          </a:p>
        </p:txBody>
      </p:sp>
      <p:sp>
        <p:nvSpPr>
          <p:cNvPr id="4" name="Date Placeholder 3"/>
          <p:cNvSpPr>
            <a:spLocks noGrp="1"/>
          </p:cNvSpPr>
          <p:nvPr>
            <p:ph type="dt" sz="half" idx="10"/>
          </p:nvPr>
        </p:nvSpPr>
        <p:spPr/>
        <p:txBody>
          <a:bodyPr/>
          <a:lstStyle/>
          <a:p>
            <a:fld id="{894A49CE-518A-499D-988E-CD7EEF2DEEC3}" type="datetime3">
              <a:rPr lang="en-US" smtClean="0"/>
              <a:t>17 July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High-Energy Physics Analysis using </a:t>
            </a:r>
            <a:r>
              <a:rPr lang="en-US" b="1" dirty="0" err="1">
                <a:solidFill>
                  <a:srgbClr val="C00000"/>
                </a:solidFill>
              </a:rPr>
              <a:t>Hadoop</a:t>
            </a:r>
            <a:endParaRPr lang="en-US" b="1" dirty="0">
              <a:solidFill>
                <a:srgbClr val="C00000"/>
              </a:solidFill>
            </a:endParaRPr>
          </a:p>
        </p:txBody>
      </p:sp>
      <p:sp>
        <p:nvSpPr>
          <p:cNvPr id="4" name="Date Placeholder 3"/>
          <p:cNvSpPr>
            <a:spLocks noGrp="1"/>
          </p:cNvSpPr>
          <p:nvPr>
            <p:ph type="dt" sz="half" idx="10"/>
          </p:nvPr>
        </p:nvSpPr>
        <p:spPr/>
        <p:txBody>
          <a:bodyPr/>
          <a:lstStyle/>
          <a:p>
            <a:fld id="{B25CE5A2-5510-406C-BAC0-BB55ADA9BC6E}" type="datetime3">
              <a:rPr lang="en-US" smtClean="0"/>
              <a:t>17 July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57</a:t>
            </a:fld>
            <a:endParaRPr lang="en-US" dirty="0"/>
          </a:p>
        </p:txBody>
      </p:sp>
      <p:sp>
        <p:nvSpPr>
          <p:cNvPr id="8" name="Content Placeholder 7"/>
          <p:cNvSpPr>
            <a:spLocks noGrp="1"/>
          </p:cNvSpPr>
          <p:nvPr>
            <p:ph idx="1"/>
          </p:nvPr>
        </p:nvSpPr>
        <p:spPr/>
        <p:txBody>
          <a:bodyPr/>
          <a:lstStyle/>
          <a:p>
            <a:endParaRPr lang="en-US" dirty="0"/>
          </a:p>
          <a:p>
            <a:r>
              <a:rPr lang="en-US" dirty="0" smtClean="0"/>
              <a:t>They </a:t>
            </a:r>
            <a:r>
              <a:rPr lang="en-US" dirty="0"/>
              <a:t>perform a </a:t>
            </a:r>
            <a:r>
              <a:rPr lang="en-US" i="1" dirty="0"/>
              <a:t>Large Hadron Collider</a:t>
            </a:r>
            <a:r>
              <a:rPr lang="en-US" dirty="0" smtClean="0"/>
              <a:t> </a:t>
            </a:r>
            <a:r>
              <a:rPr lang="en-US" dirty="0"/>
              <a:t>data analysis workflow using tools and data formats that are commonly used in the “Big Data” </a:t>
            </a:r>
            <a:r>
              <a:rPr lang="en-US" dirty="0" smtClean="0"/>
              <a:t>community outside </a:t>
            </a:r>
            <a:r>
              <a:rPr lang="en-US" dirty="0"/>
              <a:t>HEP. These include Apache Avro for </a:t>
            </a:r>
            <a:r>
              <a:rPr lang="en-US" dirty="0" err="1"/>
              <a:t>serialisation</a:t>
            </a:r>
            <a:r>
              <a:rPr lang="en-US" dirty="0"/>
              <a:t> to binary files, Pig and </a:t>
            </a:r>
            <a:r>
              <a:rPr lang="en-US" dirty="0" err="1"/>
              <a:t>Hadoop</a:t>
            </a:r>
            <a:r>
              <a:rPr lang="en-US" dirty="0"/>
              <a:t> for mass data processing and </a:t>
            </a:r>
            <a:r>
              <a:rPr lang="en-US" dirty="0" smtClean="0"/>
              <a:t>Python </a:t>
            </a:r>
            <a:r>
              <a:rPr lang="en-US" dirty="0" err="1" smtClean="0"/>
              <a:t>Scikit</a:t>
            </a:r>
            <a:r>
              <a:rPr lang="en-US" dirty="0" smtClean="0"/>
              <a:t>-Learn </a:t>
            </a:r>
            <a:r>
              <a:rPr lang="en-US" dirty="0"/>
              <a:t>for multi-</a:t>
            </a:r>
            <a:r>
              <a:rPr lang="en-US" dirty="0" err="1"/>
              <a:t>variate</a:t>
            </a:r>
            <a:r>
              <a:rPr lang="en-US" dirty="0"/>
              <a:t> analysis</a:t>
            </a:r>
            <a:r>
              <a:rPr lang="en-US" dirty="0" smtClean="0"/>
              <a:t>.</a:t>
            </a:r>
          </a:p>
          <a:p>
            <a:endParaRPr lang="en-US" dirty="0"/>
          </a:p>
          <a:p>
            <a:endParaRPr lang="en-US" dirty="0" smtClean="0"/>
          </a:p>
          <a:p>
            <a:r>
              <a:rPr lang="en-US" dirty="0"/>
              <a:t>http://indico.cern.ch/event/214784/session/9/contribution/231.pdf</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8000" dirty="0" smtClean="0">
              <a:latin typeface="Baskerville Old Face" panose="02020602080505020303" pitchFamily="18" charset="0"/>
            </a:endParaRPr>
          </a:p>
          <a:p>
            <a:pPr marL="0" indent="0" algn="ctr">
              <a:buNone/>
            </a:pPr>
            <a:endParaRPr lang="en-US" sz="8000" dirty="0">
              <a:latin typeface="Baskerville Old Face" panose="02020602080505020303" pitchFamily="18" charset="0"/>
            </a:endParaRPr>
          </a:p>
        </p:txBody>
      </p:sp>
      <p:sp>
        <p:nvSpPr>
          <p:cNvPr id="4" name="Date Placeholder 3"/>
          <p:cNvSpPr>
            <a:spLocks noGrp="1"/>
          </p:cNvSpPr>
          <p:nvPr>
            <p:ph type="dt" sz="half" idx="10"/>
          </p:nvPr>
        </p:nvSpPr>
        <p:spPr/>
        <p:txBody>
          <a:bodyPr/>
          <a:lstStyle/>
          <a:p>
            <a:fld id="{6798379F-2320-453F-B0E3-417912177A1A}" type="datetime3">
              <a:rPr lang="en-US" smtClean="0"/>
              <a:t>17 July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58</a:t>
            </a:fld>
            <a:endParaRPr lang="en-US" dirty="0"/>
          </a:p>
        </p:txBody>
      </p:sp>
      <p:pic>
        <p:nvPicPr>
          <p:cNvPr id="7" name="Picture 6"/>
          <p:cNvPicPr>
            <a:picLocks noChangeAspect="1"/>
          </p:cNvPicPr>
          <p:nvPr/>
        </p:nvPicPr>
        <p:blipFill>
          <a:blip r:embed="rId2"/>
          <a:stretch>
            <a:fillRect/>
          </a:stretch>
        </p:blipFill>
        <p:spPr>
          <a:xfrm>
            <a:off x="4489651" y="2371030"/>
            <a:ext cx="3374188" cy="257331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1394033" y="1144415"/>
            <a:ext cx="9971081" cy="691503"/>
          </a:xfrm>
        </p:spPr>
        <p:txBody>
          <a:bodyPr>
            <a:normAutofit/>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601" y="2283690"/>
            <a:ext cx="1328224" cy="928795"/>
          </a:xfrm>
          <a:prstGeom prst="rect">
            <a:avLst/>
          </a:prstGeom>
        </p:spPr>
      </p:pic>
      <p:pic>
        <p:nvPicPr>
          <p:cNvPr id="5" name="Picture 4"/>
          <p:cNvPicPr>
            <a:picLocks noChangeAspect="1"/>
          </p:cNvPicPr>
          <p:nvPr/>
        </p:nvPicPr>
        <p:blipFill>
          <a:blip r:embed="rId3"/>
          <a:stretch>
            <a:fillRect/>
          </a:stretch>
        </p:blipFill>
        <p:spPr>
          <a:xfrm>
            <a:off x="3625059" y="2323336"/>
            <a:ext cx="1186445" cy="889149"/>
          </a:xfrm>
          <a:prstGeom prst="rect">
            <a:avLst/>
          </a:prstGeom>
        </p:spPr>
      </p:pic>
      <p:sp>
        <p:nvSpPr>
          <p:cNvPr id="6" name="TextBox 5"/>
          <p:cNvSpPr txBox="1"/>
          <p:nvPr/>
        </p:nvSpPr>
        <p:spPr>
          <a:xfrm>
            <a:off x="1742848" y="1776866"/>
            <a:ext cx="7571112"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9008490" y="2371418"/>
            <a:ext cx="1669137" cy="929560"/>
          </a:xfrm>
          <a:prstGeom prst="rect">
            <a:avLst/>
          </a:prstGeom>
        </p:spPr>
      </p:pic>
      <p:sp>
        <p:nvSpPr>
          <p:cNvPr id="11" name="Right Arrow 10"/>
          <p:cNvSpPr/>
          <p:nvPr/>
        </p:nvSpPr>
        <p:spPr>
          <a:xfrm>
            <a:off x="5513425" y="2504748"/>
            <a:ext cx="2358083"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645663" y="3875320"/>
            <a:ext cx="10289569"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2572089"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5858765" y="4935200"/>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6</a:t>
            </a:fld>
            <a:endParaRPr lang="en-US" dirty="0"/>
          </a:p>
        </p:txBody>
      </p:sp>
    </p:spTree>
    <p:extLst>
      <p:ext uri="{BB962C8B-B14F-4D97-AF65-F5344CB8AC3E}">
        <p14:creationId xmlns:p14="http://schemas.microsoft.com/office/powerpoint/2010/main" val="412952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828" y="1062038"/>
            <a:ext cx="10573555" cy="5145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smtClean="0"/>
              <a:t>Proliferation of Data sources:</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617" y="1841678"/>
            <a:ext cx="10380372" cy="4378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a:t>Credit card </a:t>
            </a:r>
            <a:r>
              <a:rPr lang="en-US" dirty="0" smtClean="0"/>
              <a:t>companies</a:t>
            </a:r>
          </a:p>
          <a:p>
            <a:pPr lvl="1"/>
            <a:r>
              <a:rPr lang="en-US" dirty="0"/>
              <a:t>M</a:t>
            </a:r>
            <a:r>
              <a:rPr lang="en-US" dirty="0" smtClean="0"/>
              <a:t>onitor </a:t>
            </a:r>
            <a:r>
              <a:rPr lang="en-US" dirty="0"/>
              <a:t>every purchase their customers </a:t>
            </a:r>
            <a:r>
              <a:rPr lang="en-US" dirty="0" smtClean="0"/>
              <a:t>make. </a:t>
            </a:r>
          </a:p>
          <a:p>
            <a:pPr lvl="1"/>
            <a:r>
              <a:rPr lang="en-US" dirty="0" smtClean="0"/>
              <a:t>Identify fraudulent purchases </a:t>
            </a:r>
            <a:r>
              <a:rPr lang="en-US" dirty="0"/>
              <a:t>with a high degree of accuracy using rules derived by processing billions of transactions</a:t>
            </a:r>
          </a:p>
        </p:txBody>
      </p:sp>
      <p:sp>
        <p:nvSpPr>
          <p:cNvPr id="4" name="Date Placeholder 3"/>
          <p:cNvSpPr>
            <a:spLocks noGrp="1"/>
          </p:cNvSpPr>
          <p:nvPr>
            <p:ph type="dt" sz="half" idx="10"/>
          </p:nvPr>
        </p:nvSpPr>
        <p:spPr/>
        <p:txBody>
          <a:bodyPr/>
          <a:lstStyle/>
          <a:p>
            <a:fld id="{737F225A-936A-4AD2-840D-32D45E053E8F}" type="datetime3">
              <a:rPr lang="en-US" smtClean="0"/>
              <a:t>17 July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9</a:t>
            </a:fld>
            <a:endParaRPr lang="en-US" dirty="0"/>
          </a:p>
        </p:txBody>
      </p:sp>
      <p:pic>
        <p:nvPicPr>
          <p:cNvPr id="1026" name="Picture 2" descr="Image result for credit 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3742" y="3466027"/>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702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3054</TotalTime>
  <Words>2688</Words>
  <Application>Microsoft Office PowerPoint</Application>
  <PresentationFormat>Custom</PresentationFormat>
  <Paragraphs>419</Paragraphs>
  <Slides>58</Slides>
  <Notes>7</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Big Data Frameworks </vt:lpstr>
      <vt:lpstr>Introduction – Big data</vt:lpstr>
      <vt:lpstr>Introduction – Big data</vt:lpstr>
      <vt:lpstr>Introduction – Big data</vt:lpstr>
      <vt:lpstr>Introduction – Big data</vt:lpstr>
      <vt:lpstr>The Model Has Changed…</vt:lpstr>
      <vt:lpstr>Introduction – Big data</vt:lpstr>
      <vt:lpstr>Introduction – Big data</vt:lpstr>
      <vt:lpstr>Introduction – Big data</vt:lpstr>
      <vt:lpstr>Introduction – Big data</vt:lpstr>
      <vt:lpstr>Introduction – Big data</vt:lpstr>
      <vt:lpstr>Introduction – Big data</vt:lpstr>
      <vt:lpstr>Continue…</vt:lpstr>
      <vt:lpstr>Analyst Perspective on Data Repositories</vt:lpstr>
      <vt:lpstr>Analyst Perspective on Data Repositories</vt:lpstr>
      <vt:lpstr>Analyst Perspective on Data Repositories</vt:lpstr>
      <vt:lpstr>Analyst Perspective on Data Repositories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What is Big Data?</vt:lpstr>
      <vt:lpstr>What is Big Data?</vt:lpstr>
      <vt:lpstr>The Evolution of Business Intelligence</vt:lpstr>
      <vt:lpstr>Why Big data</vt:lpstr>
      <vt:lpstr>Introduction – Big Data</vt:lpstr>
      <vt:lpstr>Characteristics of Big Data</vt:lpstr>
      <vt:lpstr>Characteristics of Big Data</vt:lpstr>
      <vt:lpstr>Characteristics of Big Data</vt:lpstr>
      <vt:lpstr>Characteristics of Big Data</vt:lpstr>
      <vt:lpstr>Characteristics of Big Data</vt:lpstr>
      <vt:lpstr>Structured Data</vt:lpstr>
      <vt:lpstr>Semi-structured Data</vt:lpstr>
      <vt:lpstr>Unstructured Data</vt:lpstr>
      <vt:lpstr>Structured and Unstructured Data</vt:lpstr>
      <vt:lpstr>Business Leaders  Perceptive – Characteristics of Big data</vt:lpstr>
      <vt:lpstr>Why Big Data Analytics is buzzword now</vt:lpstr>
      <vt:lpstr>Why Big Data Analytics is buzzword now</vt:lpstr>
      <vt:lpstr>Limitations of Existing Data Analytics Architectures</vt:lpstr>
      <vt:lpstr>The datacenter is the computer!</vt:lpstr>
      <vt:lpstr>Apache Hadoop</vt:lpstr>
      <vt:lpstr>Harnessing Big Data</vt:lpstr>
      <vt:lpstr>Recommender Systems</vt:lpstr>
      <vt:lpstr>Watson wins Jeopardy!</vt:lpstr>
      <vt:lpstr>Ford </vt:lpstr>
      <vt:lpstr>Traffic Analysis</vt:lpstr>
      <vt:lpstr>Health Care</vt:lpstr>
      <vt:lpstr>Big data in Genomic Analysis</vt:lpstr>
      <vt:lpstr>Biomedical Image Processing</vt:lpstr>
      <vt:lpstr>Hadoop for safe disposal of Nuclear waste disposal</vt:lpstr>
      <vt:lpstr>High-Energy Physics Analysis using Hadoop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lahari</dc:creator>
  <cp:lastModifiedBy>Windows User</cp:lastModifiedBy>
  <cp:revision>294</cp:revision>
  <dcterms:created xsi:type="dcterms:W3CDTF">2017-07-27T08:30:53Z</dcterms:created>
  <dcterms:modified xsi:type="dcterms:W3CDTF">2018-07-17T03:31:14Z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16393Ⴈ-10.1.0.5672</vt:lpwstr>
  </property>
</Properties>
</file>